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108"/>
  </p:handoutMasterIdLst>
  <p:sldIdLst>
    <p:sldId id="258" r:id="rId3"/>
    <p:sldId id="2923" r:id="rId4"/>
    <p:sldId id="259" r:id="rId5"/>
    <p:sldId id="268" r:id="rId7"/>
    <p:sldId id="1389" r:id="rId8"/>
    <p:sldId id="1390" r:id="rId9"/>
    <p:sldId id="2537" r:id="rId10"/>
    <p:sldId id="2681" r:id="rId11"/>
    <p:sldId id="2333" r:id="rId12"/>
    <p:sldId id="2542" r:id="rId13"/>
    <p:sldId id="2543" r:id="rId14"/>
    <p:sldId id="2544" r:id="rId15"/>
    <p:sldId id="2545" r:id="rId16"/>
    <p:sldId id="2546" r:id="rId17"/>
    <p:sldId id="2547" r:id="rId18"/>
    <p:sldId id="2548" r:id="rId19"/>
    <p:sldId id="2551" r:id="rId20"/>
    <p:sldId id="2909" r:id="rId21"/>
    <p:sldId id="2549" r:id="rId22"/>
    <p:sldId id="2550" r:id="rId23"/>
    <p:sldId id="2912" r:id="rId24"/>
    <p:sldId id="2913" r:id="rId25"/>
    <p:sldId id="2552" r:id="rId26"/>
    <p:sldId id="2573" r:id="rId27"/>
    <p:sldId id="2574" r:id="rId28"/>
    <p:sldId id="2575" r:id="rId29"/>
    <p:sldId id="2597" r:id="rId30"/>
    <p:sldId id="2598" r:id="rId31"/>
    <p:sldId id="2599" r:id="rId32"/>
    <p:sldId id="2600" r:id="rId33"/>
    <p:sldId id="2601" r:id="rId34"/>
    <p:sldId id="2602" r:id="rId35"/>
    <p:sldId id="2613" r:id="rId36"/>
    <p:sldId id="2614" r:id="rId37"/>
    <p:sldId id="2615" r:id="rId38"/>
    <p:sldId id="2616" r:id="rId39"/>
    <p:sldId id="2617" r:id="rId40"/>
    <p:sldId id="2618" r:id="rId41"/>
    <p:sldId id="2620" r:id="rId42"/>
    <p:sldId id="2621" r:id="rId43"/>
    <p:sldId id="2640" r:id="rId44"/>
    <p:sldId id="2641" r:id="rId45"/>
    <p:sldId id="2644" r:id="rId46"/>
    <p:sldId id="2642" r:id="rId47"/>
    <p:sldId id="2639" r:id="rId48"/>
    <p:sldId id="2921" r:id="rId49"/>
    <p:sldId id="2769" r:id="rId50"/>
    <p:sldId id="2645" r:id="rId51"/>
    <p:sldId id="2646" r:id="rId52"/>
    <p:sldId id="2647" r:id="rId53"/>
    <p:sldId id="2657" r:id="rId54"/>
    <p:sldId id="2648" r:id="rId55"/>
    <p:sldId id="2649" r:id="rId56"/>
    <p:sldId id="2651" r:id="rId57"/>
    <p:sldId id="2652" r:id="rId58"/>
    <p:sldId id="2650" r:id="rId59"/>
    <p:sldId id="2653" r:id="rId60"/>
    <p:sldId id="2541" r:id="rId61"/>
    <p:sldId id="2665" r:id="rId62"/>
    <p:sldId id="2666" r:id="rId63"/>
    <p:sldId id="2540" r:id="rId64"/>
    <p:sldId id="2672" r:id="rId65"/>
    <p:sldId id="2667" r:id="rId66"/>
    <p:sldId id="2916" r:id="rId67"/>
    <p:sldId id="2917" r:id="rId68"/>
    <p:sldId id="2918" r:id="rId69"/>
    <p:sldId id="2919" r:id="rId70"/>
    <p:sldId id="2671" r:id="rId71"/>
    <p:sldId id="2799" r:id="rId72"/>
    <p:sldId id="2670" r:id="rId73"/>
    <p:sldId id="2673" r:id="rId74"/>
    <p:sldId id="2787" r:id="rId75"/>
    <p:sldId id="2770" r:id="rId76"/>
    <p:sldId id="2771" r:id="rId77"/>
    <p:sldId id="2772" r:id="rId78"/>
    <p:sldId id="2839" r:id="rId79"/>
    <p:sldId id="2773" r:id="rId80"/>
    <p:sldId id="2920" r:id="rId81"/>
    <p:sldId id="2774" r:id="rId82"/>
    <p:sldId id="2775" r:id="rId83"/>
    <p:sldId id="2776" r:id="rId84"/>
    <p:sldId id="2777" r:id="rId85"/>
    <p:sldId id="2778" r:id="rId86"/>
    <p:sldId id="2779" r:id="rId87"/>
    <p:sldId id="2792" r:id="rId88"/>
    <p:sldId id="2693" r:id="rId89"/>
    <p:sldId id="2694" r:id="rId90"/>
    <p:sldId id="2697" r:id="rId91"/>
    <p:sldId id="2698" r:id="rId92"/>
    <p:sldId id="2699" r:id="rId93"/>
    <p:sldId id="2700" r:id="rId94"/>
    <p:sldId id="2888" r:id="rId95"/>
    <p:sldId id="2889" r:id="rId96"/>
    <p:sldId id="2701" r:id="rId97"/>
    <p:sldId id="2702" r:id="rId98"/>
    <p:sldId id="2703" r:id="rId99"/>
    <p:sldId id="1021" r:id="rId100"/>
    <p:sldId id="2678" r:id="rId101"/>
    <p:sldId id="2679" r:id="rId102"/>
    <p:sldId id="2914" r:id="rId103"/>
    <p:sldId id="282" r:id="rId104"/>
    <p:sldId id="2680" r:id="rId105"/>
    <p:sldId id="554" r:id="rId106"/>
    <p:sldId id="285"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E2D"/>
    <a:srgbClr val="D34BD9"/>
    <a:srgbClr val="333E50"/>
    <a:srgbClr val="09B6A4"/>
    <a:srgbClr val="F5F7F9"/>
    <a:srgbClr val="6DB33F"/>
    <a:srgbClr val="333F50"/>
    <a:srgbClr val="AE0212"/>
    <a:srgbClr val="2AAFB4"/>
    <a:srgbClr val="527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2" Type="http://schemas.openxmlformats.org/officeDocument/2006/relationships/commentAuthors" Target="commentAuthors.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8.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With generative AI, every possible workload has a chance to be re invented. We are staring with chatbots and assistants, but as we build new use cases and workflows arise that can be enhanced with generative AI. This is the time to explore what is possible, and push the limits of what we can do. Now is the time to build!!!!</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What is Machine Learning?</a:t>
            </a:r>
            <a:endParaRPr lang="en-US"/>
          </a:p>
          <a:p>
            <a:r>
              <a:rPr lang="en-US"/>
              <a:t>Machine Learning, often abbreviated as ML, is a subset of artificial intelligence (AI) that focuses on the development of computer algorithms that improve automatically through experience and by the use of data. In simpler terms, machine learning enables computers to learn from data and make decisions or predictions without being explicitly programmed to do so.</a:t>
            </a:r>
            <a:endParaRPr lang="en-US"/>
          </a:p>
          <a:p>
            <a:endParaRPr lang="en-US"/>
          </a:p>
          <a:p>
            <a:r>
              <a:rPr lang="en-US"/>
              <a:t>At its core, machine learning is all about creating and implementing algorithms that facilitate these decisions and predictions. These algorithms are designed to improve their performance over time, becoming more accurate and effective as they process more data.</a:t>
            </a:r>
            <a:endParaRPr lang="en-US"/>
          </a:p>
          <a:p>
            <a:endParaRPr lang="en-US"/>
          </a:p>
          <a:p>
            <a:r>
              <a:rPr lang="en-US"/>
              <a:t>In traditional programming, a computer follows a set of predefined instructions to perform a task. However, in machine learning, the computer is given a set of examples (data) and a task to perform, but it's up to the computer to figure out how to accomplish the task based on the examples it's given.</a:t>
            </a:r>
            <a:endParaRPr lang="en-US"/>
          </a:p>
          <a:p>
            <a:endParaRPr lang="en-US"/>
          </a:p>
          <a:p>
            <a:r>
              <a:rPr lang="en-US"/>
              <a:t>For instance, if we want a computer to recognize images of cats, we don't provide it with specific instructions on what a cat looks like. Instead, we give it thousands of images of cats and let the machine learning algorithm figure out the common patterns and features that define a cat. Over time, as the algorithm processes more images, it gets better at recognizing cats, even when presented with images it has never seen before.</a:t>
            </a:r>
            <a:endParaRPr lang="en-US"/>
          </a:p>
          <a:p>
            <a:endParaRPr lang="en-US"/>
          </a:p>
          <a:p>
            <a:r>
              <a:rPr lang="en-US"/>
              <a:t>This ability to learn from data and improve over time makes machine learning incredibly powerful and versatile. It's the driving force behind many of the technological advancements we see today, from voice assistants and recommendation systems to self-driving cars and predictive analytics.</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Amazon Bedrock is a managed platform that enables developers to build generative AI applications with security, privacy, and responsibility. It provides access to high-performance baseline models from leading AI companies such as Anthropic, Cohere, Meta, Stability AI, and Amazon through a single API. Here are some examples of serverless LLM applications that can be built using Amazon Bedrock:</a:t>
            </a:r>
            <a:endParaRPr lang="en-US"/>
          </a:p>
          <a:p>
            <a:r>
              <a:rPr lang="en-US" b="1"/>
              <a:t>Chatbots</a:t>
            </a:r>
            <a:endParaRPr lang="en-US"/>
          </a:p>
          <a:p>
            <a:r>
              <a:rPr lang="en-US"/>
              <a:t>Amazon Bedrock can be used to build chatbots for customer support, virtual assistants, and conversational applications. These chatbots can be integrated with enterprise systems to provide personalized responses and perform complex tasks.</a:t>
            </a:r>
            <a:endParaRPr lang="en-US"/>
          </a:p>
          <a:p>
            <a:endParaRPr lang="en-US" b="1"/>
          </a:p>
          <a:p>
            <a:r>
              <a:rPr lang="en-US" b="1"/>
              <a:t>Content Creation</a:t>
            </a:r>
            <a:endParaRPr lang="en-US"/>
          </a:p>
          <a:p>
            <a:r>
              <a:rPr lang="en-US"/>
              <a:t>Developers can use Amazon Bedrock to generate content for blogs, articles, and other written materials, as well as create synthetic data for training purposes.</a:t>
            </a:r>
            <a:endParaRPr lang="en-US"/>
          </a:p>
          <a:p>
            <a:endParaRPr lang="en-US" b="1"/>
          </a:p>
          <a:p>
            <a:r>
              <a:rPr lang="en-US" b="1"/>
              <a:t>Reflective Dialogue</a:t>
            </a:r>
            <a:endParaRPr lang="en-US" b="1"/>
          </a:p>
          <a:p>
            <a:r>
              <a:rPr lang="en-US"/>
              <a:t>Models such as Claude FM, available on Amazon Bedrock, are suitable for detailed and reflective conversations, ranging from content creation to complex reasoning and creative writing.</a:t>
            </a:r>
            <a:endParaRPr lang="en-US"/>
          </a:p>
          <a:p>
            <a:endParaRPr lang="en-US"/>
          </a:p>
          <a:p>
            <a:r>
              <a:rPr lang="en-US" b="1"/>
              <a:t>Image Generation</a:t>
            </a:r>
            <a:endParaRPr lang="en-US" b="1"/>
          </a:p>
          <a:p>
            <a:r>
              <a:rPr lang="en-US"/>
              <a:t>Amazon Bedrock supports the generation of unique, realistic, high-quality images, including artwork, logos, and designs, using models such as Stable Diffusion.</a:t>
            </a:r>
            <a:endParaRPr lang="en-US"/>
          </a:p>
          <a:p>
            <a:endParaRPr lang="en-US" b="1"/>
          </a:p>
          <a:p>
            <a:r>
              <a:rPr lang="en-US" b="1"/>
              <a:t>Serverless Document Chat</a:t>
            </a:r>
            <a:endParaRPr lang="en-US"/>
          </a:p>
          <a:p>
            <a:r>
              <a:rPr lang="en-US"/>
              <a:t>A specific example is a solution that allows you to ask natural language questions to any uploaded PDF document. It uses serverless services such as AWS Lambda to run LangChain and Amazon DynamoDB for conversational memory. Amazon Bedrock is used to provide serverless access to foundational models such as Amazon Titan and models developed by companies such as AI21 Labs, Anthropic, and Cohere.</a:t>
            </a:r>
            <a:endParaRPr lang="en-US"/>
          </a:p>
          <a:p>
            <a:endParaRPr lang="en-US" b="1"/>
          </a:p>
          <a:p>
            <a:r>
              <a:rPr lang="en-US" b="1"/>
              <a:t>Managed Agents</a:t>
            </a:r>
            <a:endParaRPr lang="en-US" b="1"/>
          </a:p>
          <a:p>
            <a:r>
              <a:rPr lang="en-US"/>
              <a:t>With Amazon Bedrock, you can create managed agents that perform complex tasks using enterprise systems and data sources. These agents can be created in just a few clicks by selecting a base model and providing access to enterprise systems, knowledge bases, and AWS Lambda functions to securely execute APIs.</a:t>
            </a:r>
            <a:endParaRPr lang="en-US"/>
          </a:p>
          <a:p>
            <a:r>
              <a:rPr lang="en-US"/>
              <a:t>These are just a few examples of how Amazon Bedrock can be used to build serverless LLM applications. The platform offers a wide range of use cases and tools that allow developers to experiment and evaluate the best base models for their specific needs, customize them with their data, and securely integrate them into their applications.</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 layout</a:t>
            </a:r>
            <a:endParaRPr lang="en-US" dirty="0"/>
          </a:p>
        </p:txBody>
      </p:sp>
      <p:sp>
        <p:nvSpPr>
          <p:cNvPr id="7" name="Text Placeholder 6"/>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Slide Number Placeholder 4"/>
          <p:cNvSpPr>
            <a:spLocks noGrp="1"/>
          </p:cNvSpPr>
          <p:nvPr>
            <p:ph type="sldNum" sz="quarter" idx="13"/>
          </p:nvPr>
        </p:nvSpPr>
        <p:spPr/>
        <p:txBody>
          <a:bodyPr/>
          <a:lstStyle/>
          <a:p>
            <a:fld id="{EB4B8DE2-A4E8-46E4-8BBF-D75455EFF32C}" type="slidenum">
              <a:rPr lang="en-US" smtClean="0"/>
            </a:fld>
            <a:endParaRPr lang="en-US"/>
          </a:p>
        </p:txBody>
      </p:sp>
      <p:sp>
        <p:nvSpPr>
          <p:cNvPr id="4" name="Text Placeholder 3"/>
          <p:cNvSpPr>
            <a:spLocks noGrp="1"/>
          </p:cNvSpPr>
          <p:nvPr>
            <p:ph type="body" idx="14"/>
          </p:nvPr>
        </p:nvSpPr>
        <p:spPr>
          <a:xfrm>
            <a:off x="2511425" y="387350"/>
            <a:ext cx="914400" cy="914400"/>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png"/><Relationship Id="rId6" Type="http://schemas.openxmlformats.org/officeDocument/2006/relationships/image" Target="../media/image2.svg"/><Relationship Id="rId5" Type="http://schemas.openxmlformats.org/officeDocument/2006/relationships/image" Target="../media/image4.png"/><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57.png"/><Relationship Id="rId1" Type="http://schemas.openxmlformats.org/officeDocument/2006/relationships/image" Target="../media/image156.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docs.aws.amazon.com/cli/latest/userguide/getting-started-install.html" TargetMode="Externa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docs.aws.amazon.com/cli/latest/userguide/getting-started-install.html" TargetMode="External"/></Relationships>
</file>

<file path=ppt/slides/_rels/slide103.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11.png"/><Relationship Id="rId7" Type="http://schemas.openxmlformats.org/officeDocument/2006/relationships/hyperlink" Target="https://github.com/weder96&#13;"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hyperlink" Target="https://www.linkedin.com/in/wedermarianodesousa/&#13;" TargetMode="External"/><Relationship Id="rId2" Type="http://schemas.openxmlformats.org/officeDocument/2006/relationships/image" Target="../media/image7.png"/><Relationship Id="rId18" Type="http://schemas.openxmlformats.org/officeDocument/2006/relationships/notesSlide" Target="../notesSlides/notesSlide12.xml"/><Relationship Id="rId17" Type="http://schemas.openxmlformats.org/officeDocument/2006/relationships/slideLayout" Target="../slideLayouts/slideLayout1.xml"/><Relationship Id="rId16" Type="http://schemas.openxmlformats.org/officeDocument/2006/relationships/image" Target="../media/image13.png"/><Relationship Id="rId15" Type="http://schemas.openxmlformats.org/officeDocument/2006/relationships/image" Target="../media/image12.png"/><Relationship Id="rId14" Type="http://schemas.openxmlformats.org/officeDocument/2006/relationships/image" Target="../media/image17.png"/><Relationship Id="rId13" Type="http://schemas.openxmlformats.org/officeDocument/2006/relationships/hyperlink" Target="https://dev.to/weder96" TargetMode="External"/><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proceedings.neurips.cc/paper_files/paper/2017/file/3f5ee243547dee91fbd053c1c4a845aa-Paper.pdf" TargetMode="External"/><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png"/><Relationship Id="rId6" Type="http://schemas.openxmlformats.org/officeDocument/2006/relationships/image" Target="../media/image2.svg"/><Relationship Id="rId5" Type="http://schemas.openxmlformats.org/officeDocument/2006/relationships/image" Target="../media/image4.png"/><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hyperlink" Target="https://viso.ai/deep-learning/ml-ai-models/" TargetMode="Externa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hyperlink" Target="https://huggingface.co/models" TargetMode="Externa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4.png"/><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46.png"/><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docs.spring.io/spring-ai/reference/index.html" TargetMode="External"/><Relationship Id="rId2" Type="http://schemas.openxmlformats.org/officeDocument/2006/relationships/image" Target="../media/image48.jpeg"/><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docs.spring.io/spring-ai/reference/index.html" TargetMode="External"/><Relationship Id="rId2" Type="http://schemas.openxmlformats.org/officeDocument/2006/relationships/image" Target="../media/image48.jpe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hyperlink" Target="https://github.com/weder96&#13;"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hyperlink" Target="https://www.linkedin.com/in/wedermarianodesousa/&#13;" TargetMode="External"/><Relationship Id="rId2" Type="http://schemas.openxmlformats.org/officeDocument/2006/relationships/image" Target="../media/image7.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7.png"/><Relationship Id="rId15" Type="http://schemas.openxmlformats.org/officeDocument/2006/relationships/hyperlink" Target="https://dev.to/weder96" TargetMode="External"/><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hyperlink" Target="https://twitter.com/weder96" TargetMode="External"/><Relationship Id="rId10" Type="http://schemas.openxmlformats.org/officeDocument/2006/relationships/image" Target="../media/image13.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hyperlink" Target="https://aws.amazon.com/pt/what-is/retrieval-augmented-generation/" TargetMode="External"/><Relationship Id="rId7" Type="http://schemas.openxmlformats.org/officeDocument/2006/relationships/image" Target="../media/image3.png"/><Relationship Id="rId6" Type="http://schemas.openxmlformats.org/officeDocument/2006/relationships/image" Target="../media/image6.svg"/><Relationship Id="rId5" Type="http://schemas.openxmlformats.org/officeDocument/2006/relationships/image" Target="../media/image63.png"/><Relationship Id="rId4" Type="http://schemas.openxmlformats.org/officeDocument/2006/relationships/image" Target="../media/image5.svg"/><Relationship Id="rId3" Type="http://schemas.openxmlformats.org/officeDocument/2006/relationships/image" Target="../media/image62.png"/><Relationship Id="rId2" Type="http://schemas.openxmlformats.org/officeDocument/2006/relationships/image" Target="../media/image4.svg"/><Relationship Id="rId11" Type="http://schemas.openxmlformats.org/officeDocument/2006/relationships/notesSlide" Target="../notesSlides/notesSlide7.xml"/><Relationship Id="rId10" Type="http://schemas.openxmlformats.org/officeDocument/2006/relationships/slideLayout" Target="../slideLayouts/slideLayout6.xml"/><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3.png"/><Relationship Id="rId1" Type="http://schemas.openxmlformats.org/officeDocument/2006/relationships/hyperlink" Target="https://platform.openai.com/tokenizer&#13;" TargetMode="Externa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hyperlink" Target="https://aws.amazon.com/pt/bedrock/?did=ap_card&amp;trk=ap_card" TargetMode="External"/><Relationship Id="rId1"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7.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2.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9.png"/><Relationship Id="rId7" Type="http://schemas.microsoft.com/office/2007/relationships/hdphoto" Target="../media/image88.wdp"/><Relationship Id="rId6" Type="http://schemas.openxmlformats.org/officeDocument/2006/relationships/image" Target="../media/image87.png"/><Relationship Id="rId5" Type="http://schemas.openxmlformats.org/officeDocument/2006/relationships/image" Target="../media/image8.svg"/><Relationship Id="rId4" Type="http://schemas.openxmlformats.org/officeDocument/2006/relationships/image" Target="../media/image86.png"/><Relationship Id="rId3" Type="http://schemas.openxmlformats.org/officeDocument/2006/relationships/image" Target="../media/image7.svg"/><Relationship Id="rId2" Type="http://schemas.openxmlformats.org/officeDocument/2006/relationships/image" Target="../media/image85.png"/><Relationship Id="rId11" Type="http://schemas.openxmlformats.org/officeDocument/2006/relationships/notesSlide" Target="../notesSlides/notesSlide10.xml"/><Relationship Id="rId10" Type="http://schemas.openxmlformats.org/officeDocument/2006/relationships/slideLayout" Target="../slideLayouts/slideLayout7.xml"/><Relationship Id="rId1"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8.jpeg"/></Relationships>
</file>

<file path=ppt/slides/_rels/slide65.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12.svg"/><Relationship Id="rId7" Type="http://schemas.openxmlformats.org/officeDocument/2006/relationships/image" Target="../media/image93.png"/><Relationship Id="rId6" Type="http://schemas.openxmlformats.org/officeDocument/2006/relationships/image" Target="../media/image11.svg"/><Relationship Id="rId5" Type="http://schemas.openxmlformats.org/officeDocument/2006/relationships/image" Target="../media/image92.png"/><Relationship Id="rId4" Type="http://schemas.openxmlformats.org/officeDocument/2006/relationships/image" Target="../media/image10.svg"/><Relationship Id="rId3" Type="http://schemas.openxmlformats.org/officeDocument/2006/relationships/image" Target="../media/image4.png"/><Relationship Id="rId2" Type="http://schemas.openxmlformats.org/officeDocument/2006/relationships/image" Target="../media/image91.png"/><Relationship Id="rId10" Type="http://schemas.openxmlformats.org/officeDocument/2006/relationships/slideLayout" Target="../slideLayouts/slideLayout7.xml"/><Relationship Id="rId1" Type="http://schemas.openxmlformats.org/officeDocument/2006/relationships/image" Target="../media/image90.png"/></Relationships>
</file>

<file path=ppt/slides/_rels/slide66.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96.png"/><Relationship Id="rId7" Type="http://schemas.openxmlformats.org/officeDocument/2006/relationships/image" Target="../media/image12.svg"/><Relationship Id="rId6" Type="http://schemas.openxmlformats.org/officeDocument/2006/relationships/image" Target="../media/image93.png"/><Relationship Id="rId5" Type="http://schemas.openxmlformats.org/officeDocument/2006/relationships/image" Target="../media/image13.svg"/><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10.svg"/><Relationship Id="rId16" Type="http://schemas.openxmlformats.org/officeDocument/2006/relationships/slideLayout" Target="../slideLayouts/slideLayout7.xml"/><Relationship Id="rId15" Type="http://schemas.openxmlformats.org/officeDocument/2006/relationships/image" Target="../media/image99.png"/><Relationship Id="rId14" Type="http://schemas.openxmlformats.org/officeDocument/2006/relationships/image" Target="../media/image3.png"/><Relationship Id="rId13" Type="http://schemas.openxmlformats.org/officeDocument/2006/relationships/image" Target="../media/image15.svg"/><Relationship Id="rId12" Type="http://schemas.openxmlformats.org/officeDocument/2006/relationships/image" Target="../media/image98.png"/><Relationship Id="rId11" Type="http://schemas.openxmlformats.org/officeDocument/2006/relationships/image" Target="../media/image97.png"/><Relationship Id="rId10" Type="http://schemas.openxmlformats.org/officeDocument/2006/relationships/image" Target="../media/image91.png"/><Relationship Id="rId1" Type="http://schemas.openxmlformats.org/officeDocument/2006/relationships/image" Target="../media/image4.png"/></Relationships>
</file>

<file path=ppt/slides/_rels/slide67.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100.png"/><Relationship Id="rId7" Type="http://schemas.openxmlformats.org/officeDocument/2006/relationships/image" Target="../media/image11.svg"/><Relationship Id="rId6" Type="http://schemas.openxmlformats.org/officeDocument/2006/relationships/image" Target="../media/image92.png"/><Relationship Id="rId5" Type="http://schemas.openxmlformats.org/officeDocument/2006/relationships/image" Target="../media/image3.png"/><Relationship Id="rId4" Type="http://schemas.openxmlformats.org/officeDocument/2006/relationships/image" Target="../media/image97.png"/><Relationship Id="rId3" Type="http://schemas.openxmlformats.org/officeDocument/2006/relationships/image" Target="../media/image91.png"/><Relationship Id="rId27" Type="http://schemas.openxmlformats.org/officeDocument/2006/relationships/slideLayout" Target="../slideLayouts/slideLayout7.xml"/><Relationship Id="rId26" Type="http://schemas.openxmlformats.org/officeDocument/2006/relationships/image" Target="../media/image111.png"/><Relationship Id="rId25" Type="http://schemas.openxmlformats.org/officeDocument/2006/relationships/image" Target="../media/image110.png"/><Relationship Id="rId24" Type="http://schemas.openxmlformats.org/officeDocument/2006/relationships/image" Target="../media/image109.png"/><Relationship Id="rId23" Type="http://schemas.openxmlformats.org/officeDocument/2006/relationships/image" Target="../media/image108.png"/><Relationship Id="rId22" Type="http://schemas.openxmlformats.org/officeDocument/2006/relationships/image" Target="../media/image21.svg"/><Relationship Id="rId21" Type="http://schemas.openxmlformats.org/officeDocument/2006/relationships/image" Target="../media/image107.png"/><Relationship Id="rId20" Type="http://schemas.openxmlformats.org/officeDocument/2006/relationships/image" Target="../media/image20.svg"/><Relationship Id="rId2" Type="http://schemas.openxmlformats.org/officeDocument/2006/relationships/image" Target="../media/image14.svg"/><Relationship Id="rId19" Type="http://schemas.openxmlformats.org/officeDocument/2006/relationships/image" Target="../media/image106.png"/><Relationship Id="rId18" Type="http://schemas.openxmlformats.org/officeDocument/2006/relationships/image" Target="../media/image19.svg"/><Relationship Id="rId17" Type="http://schemas.openxmlformats.org/officeDocument/2006/relationships/image" Target="../media/image105.png"/><Relationship Id="rId16" Type="http://schemas.openxmlformats.org/officeDocument/2006/relationships/image" Target="../media/image104.png"/><Relationship Id="rId15" Type="http://schemas.openxmlformats.org/officeDocument/2006/relationships/image" Target="../media/image103.png"/><Relationship Id="rId14" Type="http://schemas.openxmlformats.org/officeDocument/2006/relationships/image" Target="../media/image18.svg"/><Relationship Id="rId13" Type="http://schemas.openxmlformats.org/officeDocument/2006/relationships/image" Target="../media/image102.png"/><Relationship Id="rId12" Type="http://schemas.openxmlformats.org/officeDocument/2006/relationships/image" Target="../media/image90.png"/><Relationship Id="rId11" Type="http://schemas.openxmlformats.org/officeDocument/2006/relationships/image" Target="../media/image17.svg"/><Relationship Id="rId10" Type="http://schemas.openxmlformats.org/officeDocument/2006/relationships/image" Target="../media/image101.png"/><Relationship Id="rId1"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3.png"/><Relationship Id="rId1" Type="http://schemas.openxmlformats.org/officeDocument/2006/relationships/image" Target="../media/image11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6.png"/><Relationship Id="rId2" Type="http://schemas.openxmlformats.org/officeDocument/2006/relationships/hyperlink" Target="https://aws.amazon.com/pt/q/developer/?did=ap_card&amp;trk=ap_card" TargetMode="External"/><Relationship Id="rId1" Type="http://schemas.openxmlformats.org/officeDocument/2006/relationships/image" Target="../media/image115.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1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3.jpeg"/><Relationship Id="rId1" Type="http://schemas.openxmlformats.org/officeDocument/2006/relationships/image" Target="../media/image122.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5.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7.png"/><Relationship Id="rId1" Type="http://schemas.openxmlformats.org/officeDocument/2006/relationships/image" Target="../media/image1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3.jpeg"/><Relationship Id="rId1" Type="http://schemas.openxmlformats.org/officeDocument/2006/relationships/image" Target="../media/image132.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7.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2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0.png"/><Relationship Id="rId1" Type="http://schemas.openxmlformats.org/officeDocument/2006/relationships/image" Target="../media/image139.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2.png"/><Relationship Id="rId1" Type="http://schemas.openxmlformats.org/officeDocument/2006/relationships/image" Target="../media/image141.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3.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5.png"/><Relationship Id="rId1" Type="http://schemas.openxmlformats.org/officeDocument/2006/relationships/image" Target="../media/image144.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6.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7.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8.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9.png"/></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svg"/><Relationship Id="rId3" Type="http://schemas.openxmlformats.org/officeDocument/2006/relationships/image" Target="../media/image4.png"/><Relationship Id="rId2" Type="http://schemas.openxmlformats.org/officeDocument/2006/relationships/image" Target="../media/image150.png"/><Relationship Id="rId1" Type="http://schemas.openxmlformats.org/officeDocument/2006/relationships/image" Target="../media/image18.jpe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5.png"/><Relationship Id="rId1" Type="http://schemas.openxmlformats.org/officeDocument/2006/relationships/image" Target="../media/image15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07645" y="318770"/>
            <a:ext cx="10650855" cy="1715770"/>
          </a:xfrm>
        </p:spPr>
        <p:txBody>
          <a:bodyPr>
            <a:normAutofit/>
          </a:bodyPr>
          <a:p>
            <a:pPr algn="l"/>
            <a:r>
              <a:rPr sz="3555" b="1">
                <a:solidFill>
                  <a:schemeClr val="bg1"/>
                </a:solidFill>
              </a:rPr>
              <a:t>Artificial Intelligence Integration: Using Spring AI with OpenAI (ChatGPT) and AWS Bedrock to Deliver Efficient APIs</a:t>
            </a:r>
            <a:endParaRPr sz="3555" b="1">
              <a:solidFill>
                <a:schemeClr val="bg1"/>
              </a:solidFill>
            </a:endParaRPr>
          </a:p>
        </p:txBody>
      </p:sp>
      <p:sp>
        <p:nvSpPr>
          <p:cNvPr id="15" name="Text Box 14"/>
          <p:cNvSpPr txBox="1"/>
          <p:nvPr/>
        </p:nvSpPr>
        <p:spPr>
          <a:xfrm>
            <a:off x="9504680" y="6558915"/>
            <a:ext cx="2759075" cy="337185"/>
          </a:xfrm>
          <a:prstGeom prst="rect">
            <a:avLst/>
          </a:prstGeom>
          <a:noFill/>
        </p:spPr>
        <p:txBody>
          <a:bodyPr wrap="square" rtlCol="0" anchor="t">
            <a:spAutoFit/>
          </a:bodyPr>
          <a:p>
            <a:r>
              <a:rPr lang="pt-PT" altLang="en-US" sz="1600" b="1">
                <a:solidFill>
                  <a:schemeClr val="bg1"/>
                </a:solidFill>
              </a:rPr>
              <a:t>#JoinCommunity2024</a:t>
            </a:r>
            <a:endParaRPr lang="pt-PT" altLang="en-US" sz="1600" b="1">
              <a:solidFill>
                <a:schemeClr val="bg1"/>
              </a:solidFill>
            </a:endParaRPr>
          </a:p>
        </p:txBody>
      </p:sp>
      <p:sp>
        <p:nvSpPr>
          <p:cNvPr id="2" name="Text Box 1"/>
          <p:cNvSpPr txBox="1"/>
          <p:nvPr/>
        </p:nvSpPr>
        <p:spPr>
          <a:xfrm>
            <a:off x="105410" y="6362700"/>
            <a:ext cx="1163955" cy="337185"/>
          </a:xfrm>
          <a:prstGeom prst="rect">
            <a:avLst/>
          </a:prstGeom>
          <a:noFill/>
        </p:spPr>
        <p:txBody>
          <a:bodyPr wrap="square" rtlCol="0" anchor="t">
            <a:spAutoFit/>
          </a:bodyPr>
          <a:p>
            <a:r>
              <a:rPr lang="pt-PT" altLang="en-US" sz="1600" b="1">
                <a:solidFill>
                  <a:schemeClr val="bg1"/>
                </a:solidFill>
                <a:sym typeface="+mn-ea"/>
              </a:rPr>
              <a:t>#en-US</a:t>
            </a:r>
            <a:endParaRPr lang="pt-PT" altLang="en-US" sz="1600" b="1">
              <a:solidFill>
                <a:schemeClr val="bg1"/>
              </a:solidFill>
            </a:endParaRPr>
          </a:p>
        </p:txBody>
      </p:sp>
      <p:pic>
        <p:nvPicPr>
          <p:cNvPr id="5" name="Picture 4"/>
          <p:cNvPicPr>
            <a:picLocks noChangeAspect="1"/>
          </p:cNvPicPr>
          <p:nvPr/>
        </p:nvPicPr>
        <p:blipFill>
          <a:blip r:embed="rId2"/>
          <a:stretch>
            <a:fillRect/>
          </a:stretch>
        </p:blipFill>
        <p:spPr>
          <a:xfrm>
            <a:off x="10034270" y="2237105"/>
            <a:ext cx="1739900" cy="1739900"/>
          </a:xfrm>
          <a:prstGeom prst="rect">
            <a:avLst/>
          </a:prstGeom>
        </p:spPr>
      </p:pic>
      <p:pic>
        <p:nvPicPr>
          <p:cNvPr id="7" name="Graphic 6" descr="Amazon Bedrock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0034905" y="4439920"/>
            <a:ext cx="1739265" cy="1675765"/>
          </a:xfrm>
          <a:prstGeom prst="rect">
            <a:avLst/>
          </a:prstGeom>
        </p:spPr>
      </p:pic>
      <p:pic>
        <p:nvPicPr>
          <p:cNvPr id="19" name="Graphic 18"/>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11393170" y="5734531"/>
            <a:ext cx="381000" cy="381000"/>
          </a:xfrm>
          <a:prstGeom prst="rect">
            <a:avLst/>
          </a:prstGeom>
        </p:spPr>
      </p:pic>
      <p:pic>
        <p:nvPicPr>
          <p:cNvPr id="8" name="Picture 7" descr="Captura_de_tela_de_2024-09-20_18-30-21-removebg-preview"/>
          <p:cNvPicPr>
            <a:picLocks noChangeAspect="1"/>
          </p:cNvPicPr>
          <p:nvPr/>
        </p:nvPicPr>
        <p:blipFill>
          <a:blip r:embed="rId7"/>
          <a:stretch>
            <a:fillRect/>
          </a:stretch>
        </p:blipFill>
        <p:spPr>
          <a:xfrm>
            <a:off x="3505200" y="1598930"/>
            <a:ext cx="4457700" cy="5076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Rectangles 4"/>
          <p:cNvSpPr/>
          <p:nvPr/>
        </p:nvSpPr>
        <p:spPr>
          <a:xfrm flipV="1">
            <a:off x="691515" y="1189355"/>
            <a:ext cx="684403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itle 1"/>
          <p:cNvSpPr>
            <a:spLocks noGrp="1"/>
          </p:cNvSpPr>
          <p:nvPr/>
        </p:nvSpPr>
        <p:spPr>
          <a:xfrm>
            <a:off x="691515" y="359410"/>
            <a:ext cx="7450455"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pt-PT" altLang="en-US" sz="5400" dirty="0">
                <a:solidFill>
                  <a:schemeClr val="bg1"/>
                </a:solidFill>
              </a:rPr>
              <a:t>Machine Learning</a:t>
            </a:r>
            <a:endParaRPr lang="pt-PT" altLang="en-US" sz="5400" dirty="0">
              <a:solidFill>
                <a:schemeClr val="bg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sz="3200" dirty="0">
                <a:solidFill>
                  <a:schemeClr val="bg1"/>
                </a:solidFill>
              </a:rPr>
              <a:t>Amazon Web Services Latin America</a:t>
            </a:r>
            <a:endParaRPr lang="en-US" sz="3200" dirty="0">
              <a:solidFill>
                <a:schemeClr val="bg1"/>
              </a:solidFill>
            </a:endParaRPr>
          </a:p>
        </p:txBody>
      </p:sp>
      <p:pic>
        <p:nvPicPr>
          <p:cNvPr id="2" name="Picture 1"/>
          <p:cNvPicPr>
            <a:picLocks noChangeAspect="1"/>
          </p:cNvPicPr>
          <p:nvPr/>
        </p:nvPicPr>
        <p:blipFill>
          <a:blip r:embed="rId1"/>
          <a:stretch>
            <a:fillRect/>
          </a:stretch>
        </p:blipFill>
        <p:spPr>
          <a:xfrm>
            <a:off x="8556625" y="2024380"/>
            <a:ext cx="2302510" cy="2235835"/>
          </a:xfrm>
          <a:prstGeom prst="rect">
            <a:avLst/>
          </a:prstGeom>
        </p:spPr>
      </p:pic>
      <p:pic>
        <p:nvPicPr>
          <p:cNvPr id="5" name="Picture 4"/>
          <p:cNvPicPr>
            <a:picLocks noChangeAspect="1"/>
          </p:cNvPicPr>
          <p:nvPr/>
        </p:nvPicPr>
        <p:blipFill>
          <a:blip r:embed="rId2"/>
          <a:stretch>
            <a:fillRect/>
          </a:stretch>
        </p:blipFill>
        <p:spPr>
          <a:xfrm>
            <a:off x="321310" y="2024380"/>
            <a:ext cx="8051800" cy="224409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450215" y="746760"/>
            <a:ext cx="11264265" cy="5477510"/>
          </a:xfrm>
          <a:prstGeom prst="rect">
            <a:avLst/>
          </a:prstGeom>
          <a:noFill/>
        </p:spPr>
        <p:txBody>
          <a:bodyPr wrap="square" rtlCol="0" anchor="t">
            <a:spAutoFit/>
          </a:bodyPr>
          <a:p>
            <a:r>
              <a:rPr lang="en-US" sz="1400">
                <a:hlinkClick r:id="rId1" action="ppaction://hlinkfile"/>
              </a:rPr>
              <a:t>#Links (BedRock)</a:t>
            </a:r>
            <a:endParaRPr lang="en-US" sz="1400">
              <a:hlinkClick r:id="rId1" action="ppaction://hlinkfile"/>
            </a:endParaRPr>
          </a:p>
          <a:p>
            <a:endParaRPr lang="en-US" sz="1400">
              <a:hlinkClick r:id="rId1" action="ppaction://hlinkfile"/>
            </a:endParaRPr>
          </a:p>
          <a:p>
            <a:r>
              <a:rPr lang="en-US" sz="1400">
                <a:hlinkClick r:id="rId1" action="ppaction://hlinkfile"/>
              </a:rPr>
              <a:t>https://www.ranthebuilder.cloud/post/automating-api-calls-with-agents-for-amazon-bedrock-with-powertools</a:t>
            </a:r>
            <a:endParaRPr lang="en-US" sz="1400">
              <a:hlinkClick r:id="rId1" action="ppaction://hlinkfile"/>
            </a:endParaRPr>
          </a:p>
          <a:p>
            <a:r>
              <a:rPr lang="en-US" sz="1400">
                <a:hlinkClick r:id="rId1" action="ppaction://hlinkfile"/>
              </a:rPr>
              <a:t>https://www.slightinsight.com/tech/developing-a-spring-boot-application-with-amazon-bedrock-api/</a:t>
            </a:r>
            <a:endParaRPr lang="en-US" sz="1400">
              <a:hlinkClick r:id="rId1" action="ppaction://hlinkfile"/>
            </a:endParaRPr>
          </a:p>
          <a:p>
            <a:r>
              <a:rPr lang="en-US" sz="1400">
                <a:hlinkClick r:id="rId1" action="ppaction://hlinkfile"/>
              </a:rPr>
              <a:t>https://community.aws/content/2dhKdwyY1kzhFTg9CTLbaJ9MmTN/build-generative-ai-applications-with-amazon-bedrock</a:t>
            </a:r>
            <a:endParaRPr lang="en-US" sz="1400">
              <a:hlinkClick r:id="rId1" action="ppaction://hlinkfile"/>
            </a:endParaRPr>
          </a:p>
          <a:p>
            <a:r>
              <a:rPr lang="en-US" sz="1400">
                <a:hlinkClick r:id="rId1" action="ppaction://hlinkfile"/>
              </a:rPr>
              <a:t>https://www.eficode.com/blog/building-ai-on-aws-bedrock-brings-brilliant-building-blocks?utm_campaign=AWS&amp;utm_content=189323971&amp;utm_medium=social&amp;utm_source=twitter&amp;hss_channel=tw-142208607</a:t>
            </a:r>
            <a:endParaRPr lang="en-US" sz="1400">
              <a:hlinkClick r:id="rId1" action="ppaction://hlinkfile"/>
            </a:endParaRPr>
          </a:p>
          <a:p>
            <a:r>
              <a:rPr lang="en-US" sz="1400">
                <a:hlinkClick r:id="rId1" action="ppaction://hlinkfile"/>
              </a:rPr>
              <a:t>https://cloudacademy.com/learning-paths/integrating-aws-services-with-llms-and-other-fms-14068/</a:t>
            </a:r>
            <a:endParaRPr lang="en-US" sz="1400">
              <a:hlinkClick r:id="rId1" action="ppaction://hlinkfile"/>
            </a:endParaRPr>
          </a:p>
          <a:p>
            <a:r>
              <a:rPr lang="en-US" sz="1400">
                <a:hlinkClick r:id="rId1" action="ppaction://hlinkfile"/>
              </a:rPr>
              <a:t>https://www.youtube.com/watch?v=CE_-zrMvcuk&amp;list=PLhr1KZpdzukfmv7jxvB0rL8SWoycA9TIM&amp;index=5</a:t>
            </a:r>
            <a:endParaRPr lang="en-US" sz="1400">
              <a:hlinkClick r:id="rId1" action="ppaction://hlinkfile"/>
            </a:endParaRPr>
          </a:p>
          <a:p>
            <a:r>
              <a:rPr lang="en-US" sz="1400">
                <a:hlinkClick r:id="rId1" action="ppaction://hlinkfile"/>
              </a:rPr>
              <a:t>https://programadriano.medium.com/conhecendo-o-amazon-bedrock-c687c7e9777f</a:t>
            </a:r>
            <a:endParaRPr lang="en-US" sz="1400">
              <a:hlinkClick r:id="rId1" action="ppaction://hlinkfile"/>
            </a:endParaRPr>
          </a:p>
          <a:p>
            <a:r>
              <a:rPr lang="en-US" sz="1400">
                <a:hlinkClick r:id="rId1" action="ppaction://hlinkfile"/>
              </a:rPr>
              <a:t>https://github.com/AWS-Cloud-Drops-Builders-Edition/show?tab=readme-ov-file</a:t>
            </a:r>
            <a:endParaRPr lang="en-US" sz="1400">
              <a:hlinkClick r:id="rId1" action="ppaction://hlinkfile"/>
            </a:endParaRPr>
          </a:p>
          <a:p>
            <a:r>
              <a:rPr lang="en-US" sz="1400">
                <a:hlinkClick r:id="rId1" action="ppaction://hlinkfile"/>
              </a:rPr>
              <a:t>https://levelup.gitconnected.com/ai-powered-video-summarizer-with-amazon-bedrock-and-anthropics-claude-9f1832f397dc</a:t>
            </a:r>
            <a:endParaRPr lang="en-US" sz="1400">
              <a:hlinkClick r:id="rId1" action="ppaction://hlinkfile"/>
            </a:endParaRPr>
          </a:p>
          <a:p>
            <a:r>
              <a:rPr lang="en-US" sz="1400">
                <a:hlinkClick r:id="rId1" action="ppaction://hlinkfile"/>
              </a:rPr>
              <a:t>https://catalog.workshops.aws/persona-based-access-genai-application/en-US/04-testing-application/01-updating-code</a:t>
            </a:r>
            <a:endParaRPr lang="en-US" sz="1400">
              <a:hlinkClick r:id="rId1" action="ppaction://hlinkfile"/>
            </a:endParaRPr>
          </a:p>
          <a:p>
            <a:r>
              <a:rPr lang="en-US" sz="1400">
                <a:hlinkClick r:id="rId1" action="ppaction://hlinkfile"/>
              </a:rPr>
              <a:t>https://dev.to/aws-builders/have-fun-with-aws-partyrock-3755</a:t>
            </a:r>
            <a:endParaRPr lang="en-US" sz="1400">
              <a:hlinkClick r:id="rId1" action="ppaction://hlinkfile"/>
            </a:endParaRPr>
          </a:p>
          <a:p>
            <a:r>
              <a:rPr lang="en-US" sz="1400">
                <a:hlinkClick r:id="rId1" action="ppaction://hlinkfile"/>
              </a:rPr>
              <a:t>https://dev.to/aws-builders/build-serverless-generative-ai-api-service-with-aws-lambda-and-amazon-bedrock-3abc</a:t>
            </a:r>
            <a:endParaRPr lang="en-US" sz="1400">
              <a:hlinkClick r:id="rId1" action="ppaction://hlinkfile"/>
            </a:endParaRPr>
          </a:p>
          <a:p>
            <a:r>
              <a:rPr lang="en-US" sz="1400">
                <a:hlinkClick r:id="rId1" action="ppaction://hlinkfile"/>
              </a:rPr>
              <a:t>https://norahsakal.medium.com/how-to-use-aws-titans-ai-multimodal-embeddings-for-better-e-commerce-recommendations-b9f4adb60c02</a:t>
            </a:r>
            <a:endParaRPr lang="en-US" sz="1400">
              <a:hlinkClick r:id="rId1" action="ppaction://hlinkfile"/>
            </a:endParaRPr>
          </a:p>
          <a:p>
            <a:endParaRPr lang="en-US" sz="1400">
              <a:hlinkClick r:id="rId1" action="ppaction://hlinkfile"/>
            </a:endParaRPr>
          </a:p>
          <a:p>
            <a:r>
              <a:rPr lang="en-US" sz="1400">
                <a:hlinkClick r:id="rId1" action="ppaction://hlinkfile"/>
              </a:rPr>
              <a:t>#Importante</a:t>
            </a:r>
            <a:endParaRPr lang="en-US" sz="1400">
              <a:hlinkClick r:id="rId1" action="ppaction://hlinkfile"/>
            </a:endParaRPr>
          </a:p>
          <a:p>
            <a:r>
              <a:rPr lang="en-US" sz="1400">
                <a:hlinkClick r:id="rId1" action="ppaction://hlinkfile"/>
              </a:rPr>
              <a:t>https://www.linkedin.com/pulse/aplica%C3%A7%C3%B5es-serverless-llm-com-amazon-bedrock-diogo-santos-yjo3f/</a:t>
            </a:r>
            <a:endParaRPr lang="en-US" sz="1400">
              <a:hlinkClick r:id="rId1" action="ppaction://hlinkfile"/>
            </a:endParaRPr>
          </a:p>
          <a:p>
            <a:r>
              <a:rPr lang="en-US" sz="1400">
                <a:hlinkClick r:id="rId1" action="ppaction://hlinkfile"/>
              </a:rPr>
              <a:t>https://aws.amazon.com/pt/blogs/aws-brasil/crie-aplicativos-de-ia-generativa-usando-o-aws-step-functions-e-o-amazon-bedrock/</a:t>
            </a:r>
            <a:endParaRPr lang="en-US" sz="1400">
              <a:hlinkClick r:id="rId1" action="ppaction://hlinkfile"/>
            </a:endParaRPr>
          </a:p>
          <a:p>
            <a:r>
              <a:rPr lang="en-US" sz="1400">
                <a:hlinkClick r:id="rId1" action="ppaction://hlinkfile"/>
              </a:rPr>
              <a:t>https://community.aws/generative-ai</a:t>
            </a:r>
            <a:endParaRPr lang="en-US" sz="1400">
              <a:hlinkClick r:id="rId1" action="ppaction://hlinkfile"/>
            </a:endParaRPr>
          </a:p>
          <a:p>
            <a:r>
              <a:rPr lang="en-US" sz="1400">
                <a:hlinkClick r:id="rId1" action="ppaction://hlinkfile"/>
              </a:rPr>
              <a:t>https://aws.amazon.com/pt/what-is/retrieval-augmented-generation/</a:t>
            </a:r>
            <a:endParaRPr lang="en-US" sz="1400"/>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450215" y="746760"/>
            <a:ext cx="11264265" cy="3538220"/>
          </a:xfrm>
          <a:prstGeom prst="rect">
            <a:avLst/>
          </a:prstGeom>
          <a:noFill/>
        </p:spPr>
        <p:txBody>
          <a:bodyPr wrap="square" rtlCol="0" anchor="t">
            <a:spAutoFit/>
          </a:bodyPr>
          <a:p>
            <a:r>
              <a:rPr lang="en-US" sz="1600">
                <a:hlinkClick r:id="rId1" action="ppaction://hlinkfile"/>
              </a:rPr>
              <a:t>#Links Spring AI OpenAI</a:t>
            </a:r>
            <a:endParaRPr lang="en-US" sz="1600">
              <a:hlinkClick r:id="rId1" action="ppaction://hlinkfile"/>
            </a:endParaRPr>
          </a:p>
          <a:p>
            <a:endParaRPr lang="en-US" sz="1600">
              <a:hlinkClick r:id="rId1" action="ppaction://hlinkfile"/>
            </a:endParaRPr>
          </a:p>
          <a:p>
            <a:r>
              <a:rPr lang="en-US" sz="1600">
                <a:hlinkClick r:id="rId1" action="ppaction://hlinkfile"/>
              </a:rPr>
              <a:t>https://github.com/danvega/hello-gpt/blob/main/src/main/java/dev/danvega/Application.java</a:t>
            </a:r>
            <a:endParaRPr lang="en-US" sz="1600">
              <a:hlinkClick r:id="rId1" action="ppaction://hlinkfile"/>
            </a:endParaRPr>
          </a:p>
          <a:p>
            <a:r>
              <a:rPr lang="en-US" sz="1600">
                <a:hlinkClick r:id="rId1" action="ppaction://hlinkfile"/>
              </a:rPr>
              <a:t>https://www.youtube.com/watch?v=yyvjT0v3lpY&amp;list=PLZV0a2jwt22uoDm3LNDFvN6i2cAVU_HTH</a:t>
            </a:r>
            <a:endParaRPr lang="en-US" sz="1600">
              <a:hlinkClick r:id="rId1" action="ppaction://hlinkfile"/>
            </a:endParaRPr>
          </a:p>
          <a:p>
            <a:r>
              <a:rPr lang="en-US" sz="1600">
                <a:hlinkClick r:id="rId1" action="ppaction://hlinkfile"/>
              </a:rPr>
              <a:t>https://tecnoblog.net/guias/4-sites-gratis-para-transcrever-video-do-youtube/</a:t>
            </a:r>
            <a:endParaRPr lang="en-US" sz="1600">
              <a:hlinkClick r:id="rId1" action="ppaction://hlinkfile"/>
            </a:endParaRPr>
          </a:p>
          <a:p>
            <a:endParaRPr lang="en-US" sz="1600">
              <a:hlinkClick r:id="rId1" action="ppaction://hlinkfile"/>
            </a:endParaRPr>
          </a:p>
          <a:p>
            <a:endParaRPr lang="en-US" sz="1600">
              <a:hlinkClick r:id="rId1" action="ppaction://hlinkfile"/>
            </a:endParaRPr>
          </a:p>
          <a:p>
            <a:r>
              <a:rPr lang="en-US" sz="1600">
                <a:hlinkClick r:id="rId1" action="ppaction://hlinkfile"/>
              </a:rPr>
              <a:t>#Spring AI Vector</a:t>
            </a:r>
            <a:endParaRPr lang="en-US" sz="1600">
              <a:hlinkClick r:id="rId1" action="ppaction://hlinkfile"/>
            </a:endParaRPr>
          </a:p>
          <a:p>
            <a:r>
              <a:rPr lang="en-US" sz="1600">
                <a:hlinkClick r:id="rId1" action="ppaction://hlinkfile"/>
              </a:rPr>
              <a:t>https://www.youtube.com/watch?v=azKntWC6d3w</a:t>
            </a:r>
            <a:endParaRPr lang="en-US" sz="1600">
              <a:hlinkClick r:id="rId1" action="ppaction://hlinkfile"/>
            </a:endParaRPr>
          </a:p>
          <a:p>
            <a:endParaRPr lang="en-US" sz="1600">
              <a:hlinkClick r:id="rId1" action="ppaction://hlinkfile"/>
            </a:endParaRPr>
          </a:p>
          <a:p>
            <a:endParaRPr lang="en-US" sz="1600">
              <a:hlinkClick r:id="rId1" action="ppaction://hlinkfile"/>
            </a:endParaRPr>
          </a:p>
          <a:p>
            <a:r>
              <a:rPr lang="en-US" sz="1600">
                <a:hlinkClick r:id="rId1" action="ppaction://hlinkfile"/>
              </a:rPr>
              <a:t>#Top</a:t>
            </a:r>
            <a:endParaRPr lang="en-US" sz="1600">
              <a:hlinkClick r:id="rId1" action="ppaction://hlinkfile"/>
            </a:endParaRPr>
          </a:p>
          <a:p>
            <a:r>
              <a:rPr lang="en-US" sz="1600">
                <a:hlinkClick r:id="rId1" action="ppaction://hlinkfile"/>
              </a:rPr>
              <a:t>https://github.com/kousen/openaidemo</a:t>
            </a:r>
            <a:endParaRPr lang="en-US" sz="1600">
              <a:hlinkClick r:id="rId1" action="ppaction://hlinkfile"/>
            </a:endParaRPr>
          </a:p>
          <a:p>
            <a:r>
              <a:rPr lang="en-US" sz="1600">
                <a:hlinkClick r:id="rId1" action="ppaction://hlinkfile"/>
              </a:rPr>
              <a:t>https://www.youtube.com/watch?v=ZeH3bBKdqRU</a:t>
            </a:r>
            <a:endParaRPr lang="en-US" sz="1600"/>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4" name="Picture 23" descr="22041818-removebg-preview"/>
          <p:cNvPicPr>
            <a:picLocks noChangeAspect="1"/>
          </p:cNvPicPr>
          <p:nvPr/>
        </p:nvPicPr>
        <p:blipFill>
          <a:blip r:embed="rId1"/>
          <a:stretch>
            <a:fillRect/>
          </a:stretch>
        </p:blipFill>
        <p:spPr>
          <a:xfrm>
            <a:off x="9282430" y="342265"/>
            <a:ext cx="2280285" cy="2280285"/>
          </a:xfrm>
          <a:prstGeom prst="rect">
            <a:avLst/>
          </a:prstGeom>
        </p:spPr>
      </p:pic>
      <p:sp>
        <p:nvSpPr>
          <p:cNvPr id="3" name="Text Placeholder 2"/>
          <p:cNvSpPr>
            <a:spLocks noGrp="1"/>
          </p:cNvSpPr>
          <p:nvPr>
            <p:ph type="body" sz="quarter" idx="10"/>
          </p:nvPr>
        </p:nvSpPr>
        <p:spPr>
          <a:xfrm>
            <a:off x="211455" y="1664970"/>
            <a:ext cx="5410200"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9204960" y="2301875"/>
            <a:ext cx="891540" cy="891540"/>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226060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3359785"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30810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
        <p:nvSpPr>
          <p:cNvPr id="7" name="Text Box 6"/>
          <p:cNvSpPr txBox="1"/>
          <p:nvPr/>
        </p:nvSpPr>
        <p:spPr>
          <a:xfrm rot="20220000">
            <a:off x="10299700" y="2914650"/>
            <a:ext cx="1370965" cy="368300"/>
          </a:xfrm>
          <a:prstGeom prst="rect">
            <a:avLst/>
          </a:prstGeom>
          <a:noFill/>
        </p:spPr>
        <p:txBody>
          <a:bodyPr wrap="none" rtlCol="0">
            <a:spAutoFit/>
          </a:bodyPr>
          <a:p>
            <a:r>
              <a:rPr lang="pt-PT" altLang="en-US">
                <a:solidFill>
                  <a:schemeClr val="bg1"/>
                </a:solidFill>
                <a:latin typeface="Cooper Black" panose="0208090404030B020404" charset="0"/>
                <a:cs typeface="Cooper Black" panose="0208090404030B020404" charset="0"/>
              </a:rPr>
              <a:t>Serverless</a:t>
            </a:r>
            <a:endParaRPr lang="pt-PT" altLang="en-US">
              <a:solidFill>
                <a:schemeClr val="bg1"/>
              </a:solidFill>
              <a:latin typeface="Cooper Black" panose="0208090404030B020404" charset="0"/>
              <a:cs typeface="Cooper Black" panose="0208090404030B0204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ctr"/>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2" name="Straight Arrow Connector 11"/>
          <p:cNvCxnSpPr/>
          <p:nvPr/>
        </p:nvCxnSpPr>
        <p:spPr>
          <a:xfrm flipV="1">
            <a:off x="2936240" y="2549525"/>
            <a:ext cx="1042035" cy="0"/>
          </a:xfrm>
          <a:prstGeom prst="straightConnector1">
            <a:avLst/>
          </a:prstGeom>
          <a:ln w="34925">
            <a:solidFill>
              <a:srgbClr val="D34BD9"/>
            </a:solidFill>
            <a:tailEnd type="arrow"/>
          </a:ln>
        </p:spPr>
        <p:style>
          <a:lnRef idx="1">
            <a:schemeClr val="accent1"/>
          </a:lnRef>
          <a:fillRef idx="0">
            <a:schemeClr val="accent1"/>
          </a:fillRef>
          <a:effectRef idx="0">
            <a:schemeClr val="accent1"/>
          </a:effectRef>
          <a:fontRef idx="minor">
            <a:schemeClr val="tx1"/>
          </a:fontRef>
        </p:style>
      </p:cxnSp>
      <p:sp>
        <p:nvSpPr>
          <p:cNvPr id="2" name="object 2"/>
          <p:cNvSpPr txBox="1">
            <a:spLocks noGrp="1"/>
          </p:cNvSpPr>
          <p:nvPr>
            <p:ph type="title"/>
          </p:nvPr>
        </p:nvSpPr>
        <p:spPr>
          <a:xfrm>
            <a:off x="704850" y="398780"/>
            <a:ext cx="9277985" cy="706120"/>
          </a:xfrm>
          <a:prstGeom prst="rect">
            <a:avLst/>
          </a:prstGeom>
        </p:spPr>
        <p:txBody>
          <a:bodyPr vert="horz" wrap="square" lIns="0" tIns="91268" rIns="0" bIns="0" rtlCol="0">
            <a:spAutoFit/>
          </a:bodyPr>
          <a:lstStyle/>
          <a:p>
            <a:pPr marL="16510">
              <a:lnSpc>
                <a:spcPct val="100000"/>
              </a:lnSpc>
              <a:spcBef>
                <a:spcPts val="120"/>
              </a:spcBef>
            </a:pPr>
            <a:r>
              <a:rPr sz="4000" b="1" spc="430" dirty="0">
                <a:solidFill>
                  <a:schemeClr val="bg1"/>
                </a:solidFill>
              </a:rPr>
              <a:t>What</a:t>
            </a:r>
            <a:r>
              <a:rPr sz="4000" b="1" spc="-140" dirty="0">
                <a:solidFill>
                  <a:schemeClr val="bg1"/>
                </a:solidFill>
              </a:rPr>
              <a:t> </a:t>
            </a:r>
            <a:r>
              <a:rPr sz="4000" b="1" spc="254" dirty="0">
                <a:solidFill>
                  <a:schemeClr val="bg1"/>
                </a:solidFill>
              </a:rPr>
              <a:t>is</a:t>
            </a:r>
            <a:r>
              <a:rPr sz="4000" b="1" spc="-140" dirty="0">
                <a:solidFill>
                  <a:schemeClr val="bg1"/>
                </a:solidFill>
              </a:rPr>
              <a:t> </a:t>
            </a:r>
            <a:r>
              <a:rPr sz="4000" b="1" spc="155" dirty="0">
                <a:solidFill>
                  <a:schemeClr val="bg1"/>
                </a:solidFill>
              </a:rPr>
              <a:t>machine</a:t>
            </a:r>
            <a:r>
              <a:rPr sz="4000" b="1" spc="-140" dirty="0">
                <a:solidFill>
                  <a:schemeClr val="bg1"/>
                </a:solidFill>
              </a:rPr>
              <a:t> </a:t>
            </a:r>
            <a:r>
              <a:rPr sz="4000" b="1" spc="305" dirty="0">
                <a:solidFill>
                  <a:schemeClr val="bg1"/>
                </a:solidFill>
              </a:rPr>
              <a:t>Learning?</a:t>
            </a:r>
            <a:endParaRPr sz="4000" b="1" spc="305" dirty="0">
              <a:solidFill>
                <a:schemeClr val="bg1"/>
              </a:solidFill>
            </a:endParaRPr>
          </a:p>
        </p:txBody>
      </p:sp>
      <p:sp>
        <p:nvSpPr>
          <p:cNvPr id="8" name="Rectangles 7"/>
          <p:cNvSpPr/>
          <p:nvPr/>
        </p:nvSpPr>
        <p:spPr>
          <a:xfrm flipV="1">
            <a:off x="691515" y="1189355"/>
            <a:ext cx="8443595"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691515" y="2120900"/>
            <a:ext cx="2257425" cy="84518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972185" y="2405380"/>
            <a:ext cx="1336675" cy="275590"/>
          </a:xfrm>
          <a:prstGeom prst="rect">
            <a:avLst/>
          </a:prstGeom>
          <a:noFill/>
        </p:spPr>
        <p:txBody>
          <a:bodyPr wrap="none" rtlCol="0">
            <a:spAutoFit/>
          </a:bodyPr>
          <a:p>
            <a:r>
              <a:rPr lang="pt-PT" altLang="en-US" sz="1200" b="1">
                <a:solidFill>
                  <a:schemeClr val="bg1"/>
                </a:solidFill>
              </a:rPr>
              <a:t>Training Data</a:t>
            </a:r>
            <a:endParaRPr lang="pt-PT" altLang="en-US" sz="1200" b="1">
              <a:solidFill>
                <a:schemeClr val="bg1"/>
              </a:solidFill>
            </a:endParaRPr>
          </a:p>
        </p:txBody>
      </p:sp>
      <p:sp>
        <p:nvSpPr>
          <p:cNvPr id="10" name="Rectangles 9"/>
          <p:cNvSpPr/>
          <p:nvPr/>
        </p:nvSpPr>
        <p:spPr>
          <a:xfrm>
            <a:off x="3965575" y="2120900"/>
            <a:ext cx="2257425" cy="84518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4836795" y="2405380"/>
            <a:ext cx="704215" cy="275590"/>
          </a:xfrm>
          <a:prstGeom prst="rect">
            <a:avLst/>
          </a:prstGeom>
          <a:noFill/>
        </p:spPr>
        <p:txBody>
          <a:bodyPr wrap="none" rtlCol="0">
            <a:spAutoFit/>
          </a:bodyPr>
          <a:p>
            <a:r>
              <a:rPr lang="pt-PT" altLang="en-US" sz="1200" b="1">
                <a:solidFill>
                  <a:schemeClr val="bg1"/>
                </a:solidFill>
              </a:rPr>
              <a:t>Model</a:t>
            </a:r>
            <a:endParaRPr lang="pt-PT" altLang="en-US" sz="1200" b="1">
              <a:solidFill>
                <a:schemeClr val="bg1"/>
              </a:solidFill>
            </a:endParaRPr>
          </a:p>
        </p:txBody>
      </p:sp>
      <p:sp>
        <p:nvSpPr>
          <p:cNvPr id="13" name="Rectangles 12"/>
          <p:cNvSpPr/>
          <p:nvPr/>
        </p:nvSpPr>
        <p:spPr>
          <a:xfrm>
            <a:off x="3978910" y="4581525"/>
            <a:ext cx="2257425" cy="84518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4530725" y="4866640"/>
            <a:ext cx="1153795" cy="275590"/>
          </a:xfrm>
          <a:prstGeom prst="rect">
            <a:avLst/>
          </a:prstGeom>
          <a:noFill/>
        </p:spPr>
        <p:txBody>
          <a:bodyPr wrap="none" rtlCol="0">
            <a:spAutoFit/>
          </a:bodyPr>
          <a:p>
            <a:r>
              <a:rPr lang="pt-PT" altLang="en-US" sz="1200" b="1">
                <a:solidFill>
                  <a:schemeClr val="bg1"/>
                </a:solidFill>
              </a:rPr>
              <a:t>Predictions</a:t>
            </a:r>
            <a:endParaRPr lang="pt-PT" altLang="en-US" sz="1200" b="1">
              <a:solidFill>
                <a:schemeClr val="bg1"/>
              </a:solidFill>
            </a:endParaRPr>
          </a:p>
        </p:txBody>
      </p:sp>
      <p:cxnSp>
        <p:nvCxnSpPr>
          <p:cNvPr id="15" name="Straight Arrow Connector 14"/>
          <p:cNvCxnSpPr/>
          <p:nvPr/>
        </p:nvCxnSpPr>
        <p:spPr>
          <a:xfrm>
            <a:off x="5091430" y="2966085"/>
            <a:ext cx="0" cy="1554480"/>
          </a:xfrm>
          <a:prstGeom prst="straightConnector1">
            <a:avLst/>
          </a:prstGeom>
          <a:ln w="34925">
            <a:solidFill>
              <a:srgbClr val="D34BD9"/>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
          <a:stretch>
            <a:fillRect/>
          </a:stretch>
        </p:blipFill>
        <p:spPr>
          <a:xfrm>
            <a:off x="7086600" y="1550035"/>
            <a:ext cx="3975100" cy="49002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51326"/>
            <a:ext cx="10515600" cy="1153160"/>
          </a:xfrm>
          <a:prstGeom prst="rect">
            <a:avLst/>
          </a:prstGeom>
        </p:spPr>
        <p:txBody>
          <a:bodyPr vert="horz" wrap="square" lIns="0" tIns="91268" rIns="0" bIns="0" rtlCol="0">
            <a:spAutoFit/>
          </a:bodyPr>
          <a:lstStyle/>
          <a:p>
            <a:pPr marL="16510">
              <a:lnSpc>
                <a:spcPct val="100000"/>
              </a:lnSpc>
              <a:spcBef>
                <a:spcPts val="120"/>
              </a:spcBef>
            </a:pPr>
            <a:r>
              <a:rPr b="1" spc="240" dirty="0">
                <a:solidFill>
                  <a:schemeClr val="bg1"/>
                </a:solidFill>
                <a:cs typeface="+mj-lt"/>
              </a:rPr>
              <a:t>Machine</a:t>
            </a:r>
            <a:r>
              <a:rPr b="1" spc="-130" dirty="0">
                <a:solidFill>
                  <a:schemeClr val="bg1"/>
                </a:solidFill>
                <a:cs typeface="+mj-lt"/>
              </a:rPr>
              <a:t> </a:t>
            </a:r>
            <a:r>
              <a:rPr b="1" spc="275" dirty="0">
                <a:solidFill>
                  <a:schemeClr val="bg1"/>
                </a:solidFill>
                <a:cs typeface="+mj-lt"/>
              </a:rPr>
              <a:t>Learning</a:t>
            </a:r>
            <a:endParaRPr b="1" spc="275" dirty="0">
              <a:solidFill>
                <a:schemeClr val="bg1"/>
              </a:solidFill>
              <a:cs typeface="+mj-lt"/>
            </a:endParaRPr>
          </a:p>
          <a:p>
            <a:pPr marL="12700">
              <a:lnSpc>
                <a:spcPct val="100000"/>
              </a:lnSpc>
              <a:spcBef>
                <a:spcPts val="260"/>
              </a:spcBef>
            </a:pPr>
            <a:r>
              <a:rPr sz="2290" b="1" i="0" spc="114" dirty="0">
                <a:solidFill>
                  <a:schemeClr val="bg1"/>
                </a:solidFill>
                <a:cs typeface="+mj-lt"/>
              </a:rPr>
              <a:t>Use</a:t>
            </a:r>
            <a:r>
              <a:rPr sz="2290" b="1" i="0" spc="-15" dirty="0">
                <a:solidFill>
                  <a:schemeClr val="bg1"/>
                </a:solidFill>
                <a:cs typeface="+mj-lt"/>
              </a:rPr>
              <a:t> </a:t>
            </a:r>
            <a:r>
              <a:rPr sz="2290" b="1" i="0" spc="-10" dirty="0">
                <a:solidFill>
                  <a:schemeClr val="bg1"/>
                </a:solidFill>
                <a:cs typeface="+mj-lt"/>
              </a:rPr>
              <a:t>Cases</a:t>
            </a:r>
            <a:endParaRPr sz="2290" b="1" i="0" spc="-10" dirty="0">
              <a:solidFill>
                <a:schemeClr val="bg1"/>
              </a:solidFill>
              <a:cs typeface="+mj-lt"/>
            </a:endParaRPr>
          </a:p>
        </p:txBody>
      </p:sp>
      <p:sp>
        <p:nvSpPr>
          <p:cNvPr id="3" name="object 3"/>
          <p:cNvSpPr txBox="1"/>
          <p:nvPr/>
        </p:nvSpPr>
        <p:spPr>
          <a:xfrm>
            <a:off x="1169035" y="2130425"/>
            <a:ext cx="9572625" cy="3674745"/>
          </a:xfrm>
          <a:prstGeom prst="rect">
            <a:avLst/>
          </a:prstGeom>
        </p:spPr>
        <p:txBody>
          <a:bodyPr vert="horz" wrap="square" lIns="0" tIns="156982" rIns="0" bIns="0" rtlCol="0">
            <a:spAutoFit/>
          </a:bodyPr>
          <a:lstStyle/>
          <a:p>
            <a:pPr marL="485775" indent="-473075">
              <a:lnSpc>
                <a:spcPct val="100000"/>
              </a:lnSpc>
              <a:spcBef>
                <a:spcPts val="2265"/>
              </a:spcBef>
              <a:buSzPct val="123000"/>
              <a:buChar char="•"/>
              <a:tabLst>
                <a:tab pos="485775" algn="l"/>
              </a:tabLst>
            </a:pPr>
            <a:r>
              <a:rPr sz="2020" b="1" spc="130" dirty="0">
                <a:solidFill>
                  <a:schemeClr val="bg1"/>
                </a:solidFill>
                <a:latin typeface="+mj-lt"/>
                <a:cs typeface="+mj-lt"/>
              </a:rPr>
              <a:t>Facial</a:t>
            </a:r>
            <a:r>
              <a:rPr sz="2020" b="1" spc="20" dirty="0">
                <a:solidFill>
                  <a:schemeClr val="bg1"/>
                </a:solidFill>
                <a:latin typeface="+mj-lt"/>
                <a:cs typeface="+mj-lt"/>
              </a:rPr>
              <a:t> </a:t>
            </a:r>
            <a:r>
              <a:rPr sz="2020" b="1" spc="140" dirty="0">
                <a:solidFill>
                  <a:schemeClr val="bg1"/>
                </a:solidFill>
                <a:latin typeface="+mj-lt"/>
                <a:cs typeface="+mj-lt"/>
              </a:rPr>
              <a:t>Recognition</a:t>
            </a:r>
            <a:endParaRPr sz="2020" b="1">
              <a:solidFill>
                <a:schemeClr val="bg1"/>
              </a:solidFill>
              <a:latin typeface="+mj-lt"/>
              <a:cs typeface="+mj-lt"/>
            </a:endParaRPr>
          </a:p>
          <a:p>
            <a:pPr marL="485775" indent="-473075">
              <a:lnSpc>
                <a:spcPct val="0"/>
              </a:lnSpc>
              <a:spcBef>
                <a:spcPts val="3525"/>
              </a:spcBef>
              <a:buSzPct val="123000"/>
              <a:buChar char="•"/>
              <a:tabLst>
                <a:tab pos="485775" algn="l"/>
              </a:tabLst>
            </a:pPr>
            <a:r>
              <a:rPr sz="2020" b="1" spc="105" dirty="0">
                <a:solidFill>
                  <a:schemeClr val="bg1"/>
                </a:solidFill>
                <a:latin typeface="+mj-lt"/>
                <a:cs typeface="+mj-lt"/>
              </a:rPr>
              <a:t>Recognize</a:t>
            </a:r>
            <a:r>
              <a:rPr sz="2020" b="1" spc="15" dirty="0">
                <a:solidFill>
                  <a:schemeClr val="bg1"/>
                </a:solidFill>
                <a:latin typeface="+mj-lt"/>
                <a:cs typeface="+mj-lt"/>
              </a:rPr>
              <a:t> </a:t>
            </a:r>
            <a:r>
              <a:rPr sz="2020" b="1" spc="135" dirty="0">
                <a:solidFill>
                  <a:schemeClr val="bg1"/>
                </a:solidFill>
                <a:latin typeface="+mj-lt"/>
                <a:cs typeface="+mj-lt"/>
              </a:rPr>
              <a:t>Tumors</a:t>
            </a:r>
            <a:r>
              <a:rPr sz="2020" b="1" spc="20" dirty="0">
                <a:solidFill>
                  <a:schemeClr val="bg1"/>
                </a:solidFill>
                <a:latin typeface="+mj-lt"/>
                <a:cs typeface="+mj-lt"/>
              </a:rPr>
              <a:t> </a:t>
            </a:r>
            <a:r>
              <a:rPr sz="2020" b="1" spc="155" dirty="0">
                <a:solidFill>
                  <a:schemeClr val="bg1"/>
                </a:solidFill>
                <a:latin typeface="+mj-lt"/>
                <a:cs typeface="+mj-lt"/>
              </a:rPr>
              <a:t>on</a:t>
            </a:r>
            <a:r>
              <a:rPr sz="2020" b="1" spc="20" dirty="0">
                <a:solidFill>
                  <a:schemeClr val="bg1"/>
                </a:solidFill>
                <a:latin typeface="+mj-lt"/>
                <a:cs typeface="+mj-lt"/>
              </a:rPr>
              <a:t> </a:t>
            </a:r>
            <a:r>
              <a:rPr sz="2020" b="1" spc="380" dirty="0">
                <a:solidFill>
                  <a:schemeClr val="bg1"/>
                </a:solidFill>
                <a:latin typeface="+mj-lt"/>
                <a:cs typeface="+mj-lt"/>
              </a:rPr>
              <a:t>x-</a:t>
            </a:r>
            <a:r>
              <a:rPr sz="2020" b="1" spc="235" dirty="0">
                <a:solidFill>
                  <a:schemeClr val="bg1"/>
                </a:solidFill>
                <a:latin typeface="+mj-lt"/>
                <a:cs typeface="+mj-lt"/>
              </a:rPr>
              <a:t>ray</a:t>
            </a:r>
            <a:r>
              <a:rPr sz="2020" b="1" spc="20" dirty="0">
                <a:solidFill>
                  <a:schemeClr val="bg1"/>
                </a:solidFill>
                <a:latin typeface="+mj-lt"/>
                <a:cs typeface="+mj-lt"/>
              </a:rPr>
              <a:t> </a:t>
            </a:r>
            <a:r>
              <a:rPr sz="2020" b="1" spc="55" dirty="0">
                <a:solidFill>
                  <a:schemeClr val="bg1"/>
                </a:solidFill>
                <a:latin typeface="+mj-lt"/>
                <a:cs typeface="+mj-lt"/>
              </a:rPr>
              <a:t>scans</a:t>
            </a:r>
            <a:endParaRPr sz="2020" b="1">
              <a:solidFill>
                <a:schemeClr val="bg1"/>
              </a:solidFill>
              <a:latin typeface="+mj-lt"/>
              <a:cs typeface="+mj-lt"/>
            </a:endParaRPr>
          </a:p>
          <a:p>
            <a:pPr marL="485775" indent="-473075">
              <a:lnSpc>
                <a:spcPct val="50000"/>
              </a:lnSpc>
              <a:spcBef>
                <a:spcPts val="3525"/>
              </a:spcBef>
              <a:buSzPct val="123000"/>
              <a:buChar char="•"/>
              <a:tabLst>
                <a:tab pos="485775" algn="l"/>
              </a:tabLst>
            </a:pPr>
            <a:r>
              <a:rPr sz="2020" b="1" spc="215" dirty="0">
                <a:solidFill>
                  <a:schemeClr val="bg1"/>
                </a:solidFill>
                <a:latin typeface="+mj-lt"/>
                <a:cs typeface="+mj-lt"/>
              </a:rPr>
              <a:t>Abnormality</a:t>
            </a:r>
            <a:r>
              <a:rPr sz="2020" b="1" spc="15" dirty="0">
                <a:solidFill>
                  <a:schemeClr val="bg1"/>
                </a:solidFill>
                <a:latin typeface="+mj-lt"/>
                <a:cs typeface="+mj-lt"/>
              </a:rPr>
              <a:t> </a:t>
            </a:r>
            <a:r>
              <a:rPr sz="2020" b="1" spc="155" dirty="0">
                <a:solidFill>
                  <a:schemeClr val="bg1"/>
                </a:solidFill>
                <a:latin typeface="+mj-lt"/>
                <a:cs typeface="+mj-lt"/>
              </a:rPr>
              <a:t>on</a:t>
            </a:r>
            <a:r>
              <a:rPr sz="2020" b="1" spc="20" dirty="0">
                <a:solidFill>
                  <a:schemeClr val="bg1"/>
                </a:solidFill>
                <a:latin typeface="+mj-lt"/>
                <a:cs typeface="+mj-lt"/>
              </a:rPr>
              <a:t> </a:t>
            </a:r>
            <a:r>
              <a:rPr sz="2020" b="1" spc="120" dirty="0">
                <a:solidFill>
                  <a:schemeClr val="bg1"/>
                </a:solidFill>
                <a:latin typeface="+mj-lt"/>
                <a:cs typeface="+mj-lt"/>
              </a:rPr>
              <a:t>ultrasounds</a:t>
            </a:r>
            <a:endParaRPr sz="2020" b="1">
              <a:solidFill>
                <a:schemeClr val="bg1"/>
              </a:solidFill>
              <a:latin typeface="+mj-lt"/>
              <a:cs typeface="+mj-lt"/>
            </a:endParaRPr>
          </a:p>
          <a:p>
            <a:pPr marL="485775" indent="-473075">
              <a:lnSpc>
                <a:spcPct val="30000"/>
              </a:lnSpc>
              <a:spcBef>
                <a:spcPts val="3525"/>
              </a:spcBef>
              <a:buSzPct val="123000"/>
              <a:buChar char="•"/>
              <a:tabLst>
                <a:tab pos="485775" algn="l"/>
              </a:tabLst>
            </a:pPr>
            <a:r>
              <a:rPr sz="2020" b="1" spc="130" dirty="0">
                <a:solidFill>
                  <a:schemeClr val="bg1"/>
                </a:solidFill>
                <a:latin typeface="+mj-lt"/>
                <a:cs typeface="+mj-lt"/>
              </a:rPr>
              <a:t>Self-</a:t>
            </a:r>
            <a:r>
              <a:rPr sz="2020" b="1" spc="250" dirty="0">
                <a:solidFill>
                  <a:schemeClr val="bg1"/>
                </a:solidFill>
                <a:latin typeface="+mj-lt"/>
                <a:cs typeface="+mj-lt"/>
              </a:rPr>
              <a:t>driving</a:t>
            </a:r>
            <a:r>
              <a:rPr sz="2020" b="1" spc="5" dirty="0">
                <a:solidFill>
                  <a:schemeClr val="bg1"/>
                </a:solidFill>
                <a:latin typeface="+mj-lt"/>
                <a:cs typeface="+mj-lt"/>
              </a:rPr>
              <a:t> </a:t>
            </a:r>
            <a:r>
              <a:rPr sz="2020" b="1" spc="85" dirty="0">
                <a:solidFill>
                  <a:schemeClr val="bg1"/>
                </a:solidFill>
                <a:latin typeface="+mj-lt"/>
                <a:cs typeface="+mj-lt"/>
              </a:rPr>
              <a:t>mode</a:t>
            </a:r>
            <a:r>
              <a:rPr sz="2020" b="1" spc="10" dirty="0">
                <a:solidFill>
                  <a:schemeClr val="bg1"/>
                </a:solidFill>
                <a:latin typeface="+mj-lt"/>
                <a:cs typeface="+mj-lt"/>
              </a:rPr>
              <a:t> </a:t>
            </a:r>
            <a:r>
              <a:rPr sz="2020" b="1" spc="90" dirty="0">
                <a:solidFill>
                  <a:schemeClr val="bg1"/>
                </a:solidFill>
                <a:latin typeface="+mj-lt"/>
                <a:cs typeface="+mj-lt"/>
              </a:rPr>
              <a:t>(recognize</a:t>
            </a:r>
            <a:r>
              <a:rPr sz="2020" b="1" spc="10" dirty="0">
                <a:solidFill>
                  <a:schemeClr val="bg1"/>
                </a:solidFill>
                <a:latin typeface="+mj-lt"/>
                <a:cs typeface="+mj-lt"/>
              </a:rPr>
              <a:t> </a:t>
            </a:r>
            <a:r>
              <a:rPr sz="2020" b="1" dirty="0">
                <a:solidFill>
                  <a:schemeClr val="bg1"/>
                </a:solidFill>
                <a:latin typeface="+mj-lt"/>
                <a:cs typeface="+mj-lt"/>
              </a:rPr>
              <a:t>stop</a:t>
            </a:r>
            <a:r>
              <a:rPr sz="2020" b="1" spc="10" dirty="0">
                <a:solidFill>
                  <a:schemeClr val="bg1"/>
                </a:solidFill>
                <a:latin typeface="+mj-lt"/>
                <a:cs typeface="+mj-lt"/>
              </a:rPr>
              <a:t> </a:t>
            </a:r>
            <a:r>
              <a:rPr sz="2020" b="1" spc="160" dirty="0">
                <a:solidFill>
                  <a:schemeClr val="bg1"/>
                </a:solidFill>
                <a:latin typeface="+mj-lt"/>
                <a:cs typeface="+mj-lt"/>
              </a:rPr>
              <a:t>sign</a:t>
            </a:r>
            <a:r>
              <a:rPr sz="2020" b="1" spc="10" dirty="0">
                <a:solidFill>
                  <a:schemeClr val="bg1"/>
                </a:solidFill>
                <a:latin typeface="+mj-lt"/>
                <a:cs typeface="+mj-lt"/>
              </a:rPr>
              <a:t> </a:t>
            </a:r>
            <a:r>
              <a:rPr sz="2020" b="1" dirty="0">
                <a:solidFill>
                  <a:schemeClr val="bg1"/>
                </a:solidFill>
                <a:latin typeface="+mj-lt"/>
                <a:cs typeface="+mj-lt"/>
              </a:rPr>
              <a:t>/</a:t>
            </a:r>
            <a:r>
              <a:rPr sz="2020" b="1" spc="5" dirty="0">
                <a:solidFill>
                  <a:schemeClr val="bg1"/>
                </a:solidFill>
                <a:latin typeface="+mj-lt"/>
                <a:cs typeface="+mj-lt"/>
              </a:rPr>
              <a:t> </a:t>
            </a:r>
            <a:r>
              <a:rPr sz="2020" b="1" spc="135" dirty="0">
                <a:solidFill>
                  <a:schemeClr val="bg1"/>
                </a:solidFill>
                <a:latin typeface="+mj-lt"/>
                <a:cs typeface="+mj-lt"/>
              </a:rPr>
              <a:t>pedestrian</a:t>
            </a:r>
            <a:r>
              <a:rPr sz="2020" b="1" spc="10" dirty="0">
                <a:solidFill>
                  <a:schemeClr val="bg1"/>
                </a:solidFill>
                <a:latin typeface="+mj-lt"/>
                <a:cs typeface="+mj-lt"/>
              </a:rPr>
              <a:t> </a:t>
            </a:r>
            <a:r>
              <a:rPr sz="2020" b="1" dirty="0">
                <a:solidFill>
                  <a:schemeClr val="bg1"/>
                </a:solidFill>
                <a:latin typeface="+mj-lt"/>
                <a:cs typeface="+mj-lt"/>
              </a:rPr>
              <a:t>/</a:t>
            </a:r>
            <a:r>
              <a:rPr sz="2020" b="1" spc="10" dirty="0">
                <a:solidFill>
                  <a:schemeClr val="bg1"/>
                </a:solidFill>
                <a:latin typeface="+mj-lt"/>
                <a:cs typeface="+mj-lt"/>
              </a:rPr>
              <a:t> </a:t>
            </a:r>
            <a:r>
              <a:rPr sz="2020" b="1" spc="-20" dirty="0">
                <a:solidFill>
                  <a:schemeClr val="bg1"/>
                </a:solidFill>
                <a:latin typeface="+mj-lt"/>
                <a:cs typeface="+mj-lt"/>
              </a:rPr>
              <a:t>etc)</a:t>
            </a:r>
            <a:endParaRPr sz="2020" b="1">
              <a:solidFill>
                <a:schemeClr val="bg1"/>
              </a:solidFill>
              <a:latin typeface="+mj-lt"/>
              <a:cs typeface="+mj-lt"/>
            </a:endParaRPr>
          </a:p>
          <a:p>
            <a:pPr marL="485775" indent="-473075">
              <a:lnSpc>
                <a:spcPct val="30000"/>
              </a:lnSpc>
              <a:spcBef>
                <a:spcPts val="3525"/>
              </a:spcBef>
              <a:buSzPct val="123000"/>
              <a:buChar char="•"/>
              <a:tabLst>
                <a:tab pos="485775" algn="l"/>
              </a:tabLst>
            </a:pPr>
            <a:r>
              <a:rPr sz="2020" b="1" spc="165" dirty="0">
                <a:solidFill>
                  <a:schemeClr val="bg1"/>
                </a:solidFill>
                <a:latin typeface="+mj-lt"/>
                <a:cs typeface="+mj-lt"/>
              </a:rPr>
              <a:t>Fraud</a:t>
            </a:r>
            <a:r>
              <a:rPr sz="2020" b="1" spc="25" dirty="0">
                <a:solidFill>
                  <a:schemeClr val="bg1"/>
                </a:solidFill>
                <a:latin typeface="+mj-lt"/>
                <a:cs typeface="+mj-lt"/>
              </a:rPr>
              <a:t> </a:t>
            </a:r>
            <a:r>
              <a:rPr sz="2020" b="1" spc="85" dirty="0">
                <a:solidFill>
                  <a:schemeClr val="bg1"/>
                </a:solidFill>
                <a:latin typeface="+mj-lt"/>
                <a:cs typeface="+mj-lt"/>
              </a:rPr>
              <a:t>detection</a:t>
            </a:r>
            <a:endParaRPr sz="2020" b="1">
              <a:solidFill>
                <a:schemeClr val="bg1"/>
              </a:solidFill>
              <a:latin typeface="+mj-lt"/>
              <a:cs typeface="+mj-lt"/>
            </a:endParaRPr>
          </a:p>
          <a:p>
            <a:pPr marL="485775" indent="-473075">
              <a:lnSpc>
                <a:spcPct val="20000"/>
              </a:lnSpc>
              <a:spcBef>
                <a:spcPts val="3525"/>
              </a:spcBef>
              <a:buSzPct val="123000"/>
              <a:buChar char="•"/>
              <a:tabLst>
                <a:tab pos="485775" algn="l"/>
              </a:tabLst>
            </a:pPr>
            <a:r>
              <a:rPr sz="2020" b="1" spc="95" dirty="0">
                <a:solidFill>
                  <a:schemeClr val="bg1"/>
                </a:solidFill>
                <a:latin typeface="+mj-lt"/>
                <a:cs typeface="+mj-lt"/>
              </a:rPr>
              <a:t>Product</a:t>
            </a:r>
            <a:r>
              <a:rPr sz="2020" b="1" spc="30" dirty="0">
                <a:solidFill>
                  <a:schemeClr val="bg1"/>
                </a:solidFill>
                <a:latin typeface="+mj-lt"/>
                <a:cs typeface="+mj-lt"/>
              </a:rPr>
              <a:t> </a:t>
            </a:r>
            <a:r>
              <a:rPr sz="2020" b="1" spc="130" dirty="0">
                <a:solidFill>
                  <a:schemeClr val="bg1"/>
                </a:solidFill>
                <a:latin typeface="+mj-lt"/>
                <a:cs typeface="+mj-lt"/>
              </a:rPr>
              <a:t>Recommendations</a:t>
            </a:r>
            <a:r>
              <a:rPr sz="2020" b="1" spc="30" dirty="0">
                <a:solidFill>
                  <a:schemeClr val="bg1"/>
                </a:solidFill>
                <a:latin typeface="+mj-lt"/>
                <a:cs typeface="+mj-lt"/>
              </a:rPr>
              <a:t> </a:t>
            </a:r>
            <a:r>
              <a:rPr sz="2020" b="1" spc="55" dirty="0">
                <a:solidFill>
                  <a:schemeClr val="bg1"/>
                </a:solidFill>
                <a:latin typeface="+mj-lt"/>
                <a:cs typeface="+mj-lt"/>
              </a:rPr>
              <a:t>(YouTube)</a:t>
            </a:r>
            <a:endParaRPr sz="2020" b="1">
              <a:solidFill>
                <a:schemeClr val="bg1"/>
              </a:solidFill>
              <a:latin typeface="+mj-lt"/>
              <a:cs typeface="+mj-lt"/>
            </a:endParaRPr>
          </a:p>
          <a:p>
            <a:pPr marL="485775" indent="-473075">
              <a:lnSpc>
                <a:spcPct val="30000"/>
              </a:lnSpc>
              <a:spcBef>
                <a:spcPts val="3525"/>
              </a:spcBef>
              <a:buSzPct val="123000"/>
              <a:buChar char="•"/>
              <a:tabLst>
                <a:tab pos="485775" algn="l"/>
              </a:tabLst>
            </a:pPr>
            <a:r>
              <a:rPr sz="2020" b="1" spc="110" dirty="0">
                <a:solidFill>
                  <a:schemeClr val="bg1"/>
                </a:solidFill>
                <a:latin typeface="+mj-lt"/>
                <a:cs typeface="+mj-lt"/>
              </a:rPr>
              <a:t>Spam</a:t>
            </a:r>
            <a:r>
              <a:rPr sz="2020" b="1" spc="5" dirty="0">
                <a:solidFill>
                  <a:schemeClr val="bg1"/>
                </a:solidFill>
                <a:latin typeface="+mj-lt"/>
                <a:cs typeface="+mj-lt"/>
              </a:rPr>
              <a:t> </a:t>
            </a:r>
            <a:r>
              <a:rPr sz="2020" b="1" spc="190" dirty="0">
                <a:solidFill>
                  <a:schemeClr val="bg1"/>
                </a:solidFill>
                <a:latin typeface="+mj-lt"/>
                <a:cs typeface="+mj-lt"/>
              </a:rPr>
              <a:t>Filtering</a:t>
            </a:r>
            <a:endParaRPr sz="2020" b="1" spc="190" dirty="0">
              <a:solidFill>
                <a:schemeClr val="bg1"/>
              </a:solidFill>
              <a:latin typeface="+mj-lt"/>
              <a:cs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81940" y="368300"/>
            <a:ext cx="4336415" cy="615950"/>
          </a:xfrm>
          <a:prstGeom prst="rect">
            <a:avLst/>
          </a:prstGeom>
        </p:spPr>
        <p:txBody>
          <a:bodyPr vert="horz" wrap="square" lIns="0" tIns="7277" rIns="0" bIns="0" rtlCol="0">
            <a:spAutoFit/>
          </a:bodyPr>
          <a:lstStyle/>
          <a:p>
            <a:pPr marL="12700">
              <a:lnSpc>
                <a:spcPct val="100000"/>
              </a:lnSpc>
              <a:spcBef>
                <a:spcPts val="105"/>
              </a:spcBef>
            </a:pPr>
            <a:r>
              <a:rPr sz="3955" spc="20" dirty="0">
                <a:solidFill>
                  <a:schemeClr val="bg1"/>
                </a:solidFill>
              </a:rPr>
              <a:t>Deep</a:t>
            </a:r>
            <a:r>
              <a:rPr sz="3955" spc="5" dirty="0">
                <a:solidFill>
                  <a:schemeClr val="bg1"/>
                </a:solidFill>
              </a:rPr>
              <a:t> </a:t>
            </a:r>
            <a:r>
              <a:rPr sz="3955" spc="535" dirty="0">
                <a:solidFill>
                  <a:schemeClr val="bg1"/>
                </a:solidFill>
              </a:rPr>
              <a:t>Learning</a:t>
            </a:r>
            <a:endParaRPr sz="3955" spc="535"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775335" y="1367155"/>
            <a:ext cx="6449695" cy="4113530"/>
          </a:xfrm>
          <a:prstGeom prst="rect">
            <a:avLst/>
          </a:prstGeom>
        </p:spPr>
        <p:txBody>
          <a:bodyPr vert="horz" wrap="square" lIns="0" tIns="23911" rIns="0" bIns="0" rtlCol="0">
            <a:spAutoFit/>
          </a:bodyPr>
          <a:lstStyle/>
          <a:p>
            <a:pPr marL="556895" marR="422910" indent="-544830">
              <a:lnSpc>
                <a:spcPts val="5050"/>
              </a:lnSpc>
              <a:spcBef>
                <a:spcPts val="345"/>
              </a:spcBef>
              <a:buSzPct val="124000"/>
              <a:buAutoNum type="arabicPeriod"/>
              <a:tabLst>
                <a:tab pos="556895" algn="l"/>
                <a:tab pos="557530" algn="l"/>
              </a:tabLst>
            </a:pPr>
            <a:r>
              <a:rPr sz="2000" b="1" spc="135" dirty="0">
                <a:solidFill>
                  <a:schemeClr val="bg1"/>
                </a:solidFill>
                <a:latin typeface="+mj-lt"/>
                <a:cs typeface="+mj-lt"/>
              </a:rPr>
              <a:t>Scientific</a:t>
            </a:r>
            <a:r>
              <a:rPr sz="2000" b="1" spc="25" dirty="0">
                <a:solidFill>
                  <a:schemeClr val="bg1"/>
                </a:solidFill>
                <a:latin typeface="+mj-lt"/>
                <a:cs typeface="+mj-lt"/>
              </a:rPr>
              <a:t> </a:t>
            </a:r>
            <a:r>
              <a:rPr sz="2000" b="1" spc="250" dirty="0">
                <a:solidFill>
                  <a:schemeClr val="bg1"/>
                </a:solidFill>
                <a:latin typeface="+mj-lt"/>
                <a:cs typeface="+mj-lt"/>
              </a:rPr>
              <a:t>Advances</a:t>
            </a:r>
            <a:r>
              <a:rPr sz="2000" b="1" spc="30" dirty="0">
                <a:solidFill>
                  <a:schemeClr val="bg1"/>
                </a:solidFill>
                <a:latin typeface="+mj-lt"/>
                <a:cs typeface="+mj-lt"/>
              </a:rPr>
              <a:t> </a:t>
            </a:r>
            <a:r>
              <a:rPr sz="2000" b="1" spc="75" dirty="0">
                <a:solidFill>
                  <a:schemeClr val="bg1"/>
                </a:solidFill>
                <a:latin typeface="+mj-lt"/>
                <a:cs typeface="+mj-lt"/>
              </a:rPr>
              <a:t>-</a:t>
            </a:r>
            <a:r>
              <a:rPr sz="2000" b="1" spc="30" dirty="0">
                <a:solidFill>
                  <a:schemeClr val="bg1"/>
                </a:solidFill>
                <a:latin typeface="+mj-lt"/>
                <a:cs typeface="+mj-lt"/>
              </a:rPr>
              <a:t> </a:t>
            </a:r>
            <a:r>
              <a:rPr sz="2000" b="1" spc="25" dirty="0">
                <a:solidFill>
                  <a:schemeClr val="bg1"/>
                </a:solidFill>
                <a:latin typeface="+mj-lt"/>
                <a:cs typeface="+mj-lt"/>
              </a:rPr>
              <a:t>Deep </a:t>
            </a:r>
            <a:r>
              <a:rPr sz="2000" b="1" spc="-1010" dirty="0">
                <a:solidFill>
                  <a:schemeClr val="bg1"/>
                </a:solidFill>
                <a:latin typeface="+mj-lt"/>
                <a:cs typeface="+mj-lt"/>
              </a:rPr>
              <a:t> </a:t>
            </a:r>
            <a:r>
              <a:rPr sz="2000" b="1" spc="175" dirty="0">
                <a:solidFill>
                  <a:schemeClr val="bg1"/>
                </a:solidFill>
                <a:latin typeface="+mj-lt"/>
                <a:cs typeface="+mj-lt"/>
              </a:rPr>
              <a:t>Learning</a:t>
            </a:r>
            <a:r>
              <a:rPr lang="pt-PT" sz="2000" b="1" spc="175" dirty="0">
                <a:solidFill>
                  <a:schemeClr val="bg1"/>
                </a:solidFill>
                <a:latin typeface="+mj-lt"/>
                <a:cs typeface="+mj-lt"/>
              </a:rPr>
              <a:t> </a:t>
            </a:r>
            <a:endParaRPr lang="pt-PT" sz="2000" b="1" spc="175" dirty="0">
              <a:solidFill>
                <a:schemeClr val="bg1"/>
              </a:solidFill>
              <a:latin typeface="+mj-lt"/>
              <a:cs typeface="+mj-lt"/>
            </a:endParaRPr>
          </a:p>
          <a:p>
            <a:pPr marL="556895" marR="422910" indent="-544830">
              <a:lnSpc>
                <a:spcPts val="5050"/>
              </a:lnSpc>
              <a:spcBef>
                <a:spcPts val="345"/>
              </a:spcBef>
              <a:buSzPct val="124000"/>
              <a:buAutoNum type="arabicPeriod"/>
              <a:tabLst>
                <a:tab pos="556895" algn="l"/>
                <a:tab pos="557530" algn="l"/>
              </a:tabLst>
            </a:pPr>
            <a:r>
              <a:rPr sz="2000" b="1" spc="165" dirty="0">
                <a:solidFill>
                  <a:schemeClr val="bg1"/>
                </a:solidFill>
                <a:latin typeface="+mj-lt"/>
                <a:cs typeface="+mj-lt"/>
              </a:rPr>
              <a:t>Availability </a:t>
            </a:r>
            <a:r>
              <a:rPr sz="2000" b="1" spc="95" dirty="0">
                <a:solidFill>
                  <a:schemeClr val="bg1"/>
                </a:solidFill>
                <a:latin typeface="+mj-lt"/>
                <a:cs typeface="+mj-lt"/>
              </a:rPr>
              <a:t>of </a:t>
            </a:r>
            <a:r>
              <a:rPr sz="2000" b="1" spc="120" dirty="0">
                <a:solidFill>
                  <a:schemeClr val="bg1"/>
                </a:solidFill>
                <a:latin typeface="+mj-lt"/>
                <a:cs typeface="+mj-lt"/>
              </a:rPr>
              <a:t>Big </a:t>
            </a:r>
            <a:r>
              <a:rPr sz="2000" b="1" spc="40" dirty="0">
                <a:solidFill>
                  <a:schemeClr val="bg1"/>
                </a:solidFill>
                <a:latin typeface="+mj-lt"/>
                <a:cs typeface="+mj-lt"/>
              </a:rPr>
              <a:t>Data </a:t>
            </a:r>
            <a:r>
              <a:rPr sz="2000" b="1" spc="50" dirty="0">
                <a:solidFill>
                  <a:schemeClr val="bg1"/>
                </a:solidFill>
                <a:latin typeface="+mj-lt"/>
                <a:cs typeface="+mj-lt"/>
              </a:rPr>
              <a:t>(You </a:t>
            </a:r>
            <a:r>
              <a:rPr sz="2000" b="1" spc="-1015" dirty="0">
                <a:solidFill>
                  <a:schemeClr val="bg1"/>
                </a:solidFill>
                <a:latin typeface="+mj-lt"/>
                <a:cs typeface="+mj-lt"/>
              </a:rPr>
              <a:t> </a:t>
            </a:r>
            <a:r>
              <a:rPr sz="2000" b="1" spc="204" dirty="0">
                <a:solidFill>
                  <a:schemeClr val="bg1"/>
                </a:solidFill>
                <a:latin typeface="+mj-lt"/>
                <a:cs typeface="+mj-lt"/>
              </a:rPr>
              <a:t>need</a:t>
            </a:r>
            <a:r>
              <a:rPr sz="2000" b="1" spc="20" dirty="0">
                <a:solidFill>
                  <a:schemeClr val="bg1"/>
                </a:solidFill>
                <a:latin typeface="+mj-lt"/>
                <a:cs typeface="+mj-lt"/>
              </a:rPr>
              <a:t> </a:t>
            </a:r>
            <a:r>
              <a:rPr sz="2000" b="1" spc="150" dirty="0">
                <a:solidFill>
                  <a:schemeClr val="bg1"/>
                </a:solidFill>
                <a:latin typeface="+mj-lt"/>
                <a:cs typeface="+mj-lt"/>
              </a:rPr>
              <a:t>data</a:t>
            </a:r>
            <a:r>
              <a:rPr sz="2000" b="1" spc="20" dirty="0">
                <a:solidFill>
                  <a:schemeClr val="bg1"/>
                </a:solidFill>
                <a:latin typeface="+mj-lt"/>
                <a:cs typeface="+mj-lt"/>
              </a:rPr>
              <a:t> </a:t>
            </a:r>
            <a:r>
              <a:rPr sz="2000" b="1" spc="35" dirty="0">
                <a:solidFill>
                  <a:schemeClr val="bg1"/>
                </a:solidFill>
                <a:latin typeface="+mj-lt"/>
                <a:cs typeface="+mj-lt"/>
              </a:rPr>
              <a:t>to</a:t>
            </a:r>
            <a:r>
              <a:rPr sz="2000" b="1" spc="25" dirty="0">
                <a:solidFill>
                  <a:schemeClr val="bg1"/>
                </a:solidFill>
                <a:latin typeface="+mj-lt"/>
                <a:cs typeface="+mj-lt"/>
              </a:rPr>
              <a:t> </a:t>
            </a:r>
            <a:r>
              <a:rPr sz="2000" b="1" spc="140" dirty="0">
                <a:solidFill>
                  <a:schemeClr val="bg1"/>
                </a:solidFill>
                <a:latin typeface="+mj-lt"/>
                <a:cs typeface="+mj-lt"/>
              </a:rPr>
              <a:t>configure</a:t>
            </a:r>
            <a:r>
              <a:rPr sz="2000" b="1" spc="25" dirty="0">
                <a:solidFill>
                  <a:schemeClr val="bg1"/>
                </a:solidFill>
                <a:latin typeface="+mj-lt"/>
                <a:cs typeface="+mj-lt"/>
              </a:rPr>
              <a:t> </a:t>
            </a:r>
            <a:r>
              <a:rPr sz="2000" b="1" spc="185" dirty="0">
                <a:solidFill>
                  <a:schemeClr val="bg1"/>
                </a:solidFill>
                <a:latin typeface="+mj-lt"/>
                <a:cs typeface="+mj-lt"/>
              </a:rPr>
              <a:t>these </a:t>
            </a:r>
            <a:r>
              <a:rPr sz="2000" b="1" spc="-1010" dirty="0">
                <a:solidFill>
                  <a:schemeClr val="bg1"/>
                </a:solidFill>
                <a:latin typeface="+mj-lt"/>
                <a:cs typeface="+mj-lt"/>
              </a:rPr>
              <a:t> </a:t>
            </a:r>
            <a:r>
              <a:rPr sz="2000" b="1" spc="165" dirty="0">
                <a:solidFill>
                  <a:schemeClr val="bg1"/>
                </a:solidFill>
                <a:latin typeface="+mj-lt"/>
                <a:cs typeface="+mj-lt"/>
              </a:rPr>
              <a:t>neural</a:t>
            </a:r>
            <a:r>
              <a:rPr sz="2000" b="1" spc="35" dirty="0">
                <a:solidFill>
                  <a:schemeClr val="bg1"/>
                </a:solidFill>
                <a:latin typeface="+mj-lt"/>
                <a:cs typeface="+mj-lt"/>
              </a:rPr>
              <a:t> </a:t>
            </a:r>
            <a:r>
              <a:rPr sz="2000" b="1" spc="180" dirty="0">
                <a:solidFill>
                  <a:schemeClr val="bg1"/>
                </a:solidFill>
                <a:latin typeface="+mj-lt"/>
                <a:cs typeface="+mj-lt"/>
              </a:rPr>
              <a:t>networks)</a:t>
            </a:r>
            <a:endParaRPr sz="2000" b="1">
              <a:solidFill>
                <a:schemeClr val="bg1"/>
              </a:solidFill>
              <a:latin typeface="+mj-lt"/>
              <a:cs typeface="+mj-lt"/>
            </a:endParaRPr>
          </a:p>
          <a:p>
            <a:pPr marL="556895" indent="-544830">
              <a:lnSpc>
                <a:spcPct val="100000"/>
              </a:lnSpc>
              <a:spcBef>
                <a:spcPts val="3900"/>
              </a:spcBef>
              <a:buSzPct val="124000"/>
              <a:buAutoNum type="arabicPeriod"/>
              <a:tabLst>
                <a:tab pos="556895" algn="l"/>
                <a:tab pos="557530" algn="l"/>
              </a:tabLst>
            </a:pPr>
            <a:r>
              <a:rPr sz="2000" b="1" spc="105" dirty="0">
                <a:solidFill>
                  <a:schemeClr val="bg1"/>
                </a:solidFill>
                <a:latin typeface="+mj-lt"/>
                <a:cs typeface="+mj-lt"/>
              </a:rPr>
              <a:t>Lots</a:t>
            </a:r>
            <a:r>
              <a:rPr sz="2000" b="1" spc="25" dirty="0">
                <a:solidFill>
                  <a:schemeClr val="bg1"/>
                </a:solidFill>
                <a:latin typeface="+mj-lt"/>
                <a:cs typeface="+mj-lt"/>
              </a:rPr>
              <a:t> </a:t>
            </a:r>
            <a:r>
              <a:rPr sz="2000" b="1" spc="95" dirty="0">
                <a:solidFill>
                  <a:schemeClr val="bg1"/>
                </a:solidFill>
                <a:latin typeface="+mj-lt"/>
                <a:cs typeface="+mj-lt"/>
              </a:rPr>
              <a:t>of</a:t>
            </a:r>
            <a:r>
              <a:rPr sz="2000" b="1" spc="25" dirty="0">
                <a:solidFill>
                  <a:schemeClr val="bg1"/>
                </a:solidFill>
                <a:latin typeface="+mj-lt"/>
                <a:cs typeface="+mj-lt"/>
              </a:rPr>
              <a:t> </a:t>
            </a:r>
            <a:r>
              <a:rPr lang="pt-PT" sz="2000" b="1" spc="25" dirty="0">
                <a:solidFill>
                  <a:schemeClr val="bg1"/>
                </a:solidFill>
                <a:latin typeface="+mj-lt"/>
                <a:cs typeface="+mj-lt"/>
              </a:rPr>
              <a:t>C</a:t>
            </a:r>
            <a:r>
              <a:rPr sz="2000" b="1" spc="170" dirty="0">
                <a:solidFill>
                  <a:schemeClr val="bg1"/>
                </a:solidFill>
                <a:latin typeface="+mj-lt"/>
                <a:cs typeface="+mj-lt"/>
              </a:rPr>
              <a:t>ompute</a:t>
            </a:r>
            <a:r>
              <a:rPr sz="2000" b="1" spc="25" dirty="0">
                <a:solidFill>
                  <a:schemeClr val="bg1"/>
                </a:solidFill>
                <a:latin typeface="+mj-lt"/>
                <a:cs typeface="+mj-lt"/>
              </a:rPr>
              <a:t> </a:t>
            </a:r>
            <a:r>
              <a:rPr lang="pt-PT" sz="2000" b="1" spc="25" dirty="0">
                <a:solidFill>
                  <a:schemeClr val="bg1"/>
                </a:solidFill>
                <a:latin typeface="+mj-lt"/>
                <a:cs typeface="+mj-lt"/>
              </a:rPr>
              <a:t>P</a:t>
            </a:r>
            <a:r>
              <a:rPr sz="2000" b="1" spc="195" dirty="0">
                <a:solidFill>
                  <a:schemeClr val="bg1"/>
                </a:solidFill>
                <a:latin typeface="+mj-lt"/>
                <a:cs typeface="+mj-lt"/>
              </a:rPr>
              <a:t>ower</a:t>
            </a:r>
            <a:endParaRPr sz="2000" b="1" spc="195" dirty="0">
              <a:solidFill>
                <a:schemeClr val="bg1"/>
              </a:solidFill>
              <a:latin typeface="+mj-lt"/>
              <a:cs typeface="+mj-lt"/>
            </a:endParaRPr>
          </a:p>
        </p:txBody>
      </p:sp>
      <p:sp>
        <p:nvSpPr>
          <p:cNvPr id="4" name="object 4"/>
          <p:cNvSpPr txBox="1">
            <a:spLocks noGrp="1"/>
          </p:cNvSpPr>
          <p:nvPr>
            <p:ph type="title"/>
          </p:nvPr>
        </p:nvSpPr>
        <p:spPr>
          <a:xfrm>
            <a:off x="851535" y="539433"/>
            <a:ext cx="6043295" cy="363855"/>
          </a:xfrm>
          <a:prstGeom prst="rect">
            <a:avLst/>
          </a:prstGeom>
        </p:spPr>
        <p:txBody>
          <a:bodyPr vert="horz" wrap="square" lIns="0" tIns="7623" rIns="0" bIns="0" rtlCol="0">
            <a:spAutoFit/>
          </a:bodyPr>
          <a:lstStyle/>
          <a:p>
            <a:pPr marL="12700">
              <a:lnSpc>
                <a:spcPct val="100000"/>
              </a:lnSpc>
              <a:spcBef>
                <a:spcPts val="110"/>
              </a:spcBef>
            </a:pPr>
            <a:r>
              <a:rPr sz="2320" b="1" spc="530" dirty="0">
                <a:solidFill>
                  <a:schemeClr val="bg1"/>
                </a:solidFill>
              </a:rPr>
              <a:t>Artificial</a:t>
            </a:r>
            <a:r>
              <a:rPr sz="2320" b="1" spc="-140" dirty="0">
                <a:solidFill>
                  <a:schemeClr val="bg1"/>
                </a:solidFill>
              </a:rPr>
              <a:t> </a:t>
            </a:r>
            <a:r>
              <a:rPr sz="2320" b="1" spc="395" dirty="0">
                <a:solidFill>
                  <a:schemeClr val="bg1"/>
                </a:solidFill>
              </a:rPr>
              <a:t>Neural</a:t>
            </a:r>
            <a:r>
              <a:rPr sz="2320" b="1" spc="-140" dirty="0">
                <a:solidFill>
                  <a:schemeClr val="bg1"/>
                </a:solidFill>
              </a:rPr>
              <a:t> </a:t>
            </a:r>
            <a:r>
              <a:rPr sz="2320" b="1" spc="405" dirty="0">
                <a:solidFill>
                  <a:schemeClr val="bg1"/>
                </a:solidFill>
              </a:rPr>
              <a:t>Network</a:t>
            </a:r>
            <a:endParaRPr sz="2320" b="1" spc="405" dirty="0">
              <a:solidFill>
                <a:schemeClr val="bg1"/>
              </a:solidFill>
            </a:endParaRPr>
          </a:p>
        </p:txBody>
      </p:sp>
      <p:pic>
        <p:nvPicPr>
          <p:cNvPr id="5" name="Picture 4"/>
          <p:cNvPicPr>
            <a:picLocks noChangeAspect="1"/>
          </p:cNvPicPr>
          <p:nvPr/>
        </p:nvPicPr>
        <p:blipFill>
          <a:blip r:embed="rId1"/>
          <a:stretch>
            <a:fillRect/>
          </a:stretch>
        </p:blipFill>
        <p:spPr>
          <a:xfrm>
            <a:off x="7225030" y="1118235"/>
            <a:ext cx="4457700" cy="4457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190" y="126365"/>
            <a:ext cx="5197475" cy="25038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object 5"/>
          <p:cNvSpPr txBox="1">
            <a:spLocks noGrp="1"/>
          </p:cNvSpPr>
          <p:nvPr>
            <p:ph type="title"/>
          </p:nvPr>
        </p:nvSpPr>
        <p:spPr>
          <a:xfrm>
            <a:off x="504190" y="167323"/>
            <a:ext cx="5347335" cy="868680"/>
          </a:xfrm>
          <a:prstGeom prst="rect">
            <a:avLst/>
          </a:prstGeom>
        </p:spPr>
        <p:txBody>
          <a:bodyPr vert="horz" wrap="square" lIns="0" tIns="7277" rIns="0" bIns="0" rtlCol="0">
            <a:spAutoFit/>
          </a:bodyPr>
          <a:lstStyle/>
          <a:p>
            <a:pPr marL="12700">
              <a:lnSpc>
                <a:spcPct val="100000"/>
              </a:lnSpc>
              <a:spcBef>
                <a:spcPts val="105"/>
              </a:spcBef>
            </a:pPr>
            <a:r>
              <a:rPr sz="2800" b="1" spc="480" dirty="0">
                <a:solidFill>
                  <a:schemeClr val="bg1"/>
                </a:solidFill>
                <a:cs typeface="+mj-lt"/>
              </a:rPr>
              <a:t>Large</a:t>
            </a:r>
            <a:r>
              <a:rPr sz="2800" b="1" spc="-229" dirty="0">
                <a:solidFill>
                  <a:schemeClr val="bg1"/>
                </a:solidFill>
                <a:cs typeface="+mj-lt"/>
              </a:rPr>
              <a:t> </a:t>
            </a:r>
            <a:r>
              <a:rPr lang="pt-PT" sz="2800" b="1" spc="-229" dirty="0">
                <a:solidFill>
                  <a:schemeClr val="bg1"/>
                </a:solidFill>
                <a:cs typeface="+mj-lt"/>
              </a:rPr>
              <a:t>L</a:t>
            </a:r>
            <a:r>
              <a:rPr sz="2800" b="1" spc="475" dirty="0">
                <a:solidFill>
                  <a:schemeClr val="bg1"/>
                </a:solidFill>
                <a:cs typeface="+mj-lt"/>
              </a:rPr>
              <a:t>anguage</a:t>
            </a:r>
            <a:r>
              <a:rPr lang="pt-PT" sz="2800" b="1" spc="475" dirty="0">
                <a:solidFill>
                  <a:schemeClr val="bg1"/>
                </a:solidFill>
                <a:cs typeface="+mj-lt"/>
              </a:rPr>
              <a:t> M</a:t>
            </a:r>
            <a:r>
              <a:rPr sz="2800" b="1" spc="440" dirty="0">
                <a:solidFill>
                  <a:schemeClr val="bg1"/>
                </a:solidFill>
                <a:cs typeface="+mj-lt"/>
              </a:rPr>
              <a:t>odels</a:t>
            </a:r>
            <a:r>
              <a:rPr sz="2800" b="1" spc="-229" dirty="0">
                <a:solidFill>
                  <a:schemeClr val="bg1"/>
                </a:solidFill>
                <a:cs typeface="+mj-lt"/>
              </a:rPr>
              <a:t> </a:t>
            </a:r>
            <a:r>
              <a:rPr sz="2800" b="1" spc="-85" dirty="0">
                <a:solidFill>
                  <a:schemeClr val="bg1"/>
                </a:solidFill>
                <a:cs typeface="+mj-lt"/>
              </a:rPr>
              <a:t>(L</a:t>
            </a:r>
            <a:r>
              <a:rPr lang="pt-PT" sz="2800" b="1" spc="-85" dirty="0">
                <a:solidFill>
                  <a:schemeClr val="bg1"/>
                </a:solidFill>
                <a:cs typeface="+mj-lt"/>
              </a:rPr>
              <a:t>LM</a:t>
            </a:r>
            <a:r>
              <a:rPr sz="2800" b="1" spc="-85" dirty="0">
                <a:solidFill>
                  <a:schemeClr val="bg1"/>
                </a:solidFill>
                <a:cs typeface="+mj-lt"/>
              </a:rPr>
              <a:t>)</a:t>
            </a:r>
            <a:endParaRPr sz="2800" b="1" spc="-85" dirty="0">
              <a:solidFill>
                <a:schemeClr val="bg1"/>
              </a:solidFill>
              <a:cs typeface="+mj-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715010" y="245428"/>
            <a:ext cx="6764020" cy="873760"/>
          </a:xfrm>
          <a:prstGeom prst="rect">
            <a:avLst/>
          </a:prstGeom>
        </p:spPr>
        <p:txBody>
          <a:bodyPr vert="horz" wrap="square" lIns="0" tIns="30148" rIns="0" bIns="0" rtlCol="0">
            <a:spAutoFit/>
          </a:bodyPr>
          <a:lstStyle/>
          <a:p>
            <a:pPr marL="16510">
              <a:lnSpc>
                <a:spcPct val="100000"/>
              </a:lnSpc>
              <a:spcBef>
                <a:spcPts val="435"/>
              </a:spcBef>
            </a:pPr>
            <a:r>
              <a:rPr sz="3200" b="1" spc="125" dirty="0">
                <a:solidFill>
                  <a:schemeClr val="bg1"/>
                </a:solidFill>
                <a:cs typeface="+mj-lt"/>
              </a:rPr>
              <a:t>Large Language Models</a:t>
            </a:r>
            <a:br>
              <a:rPr sz="2290" b="1" spc="125" dirty="0">
                <a:solidFill>
                  <a:schemeClr val="bg1"/>
                </a:solidFill>
                <a:cs typeface="+mj-lt"/>
              </a:rPr>
            </a:br>
            <a:r>
              <a:rPr sz="2290" b="1" spc="125" dirty="0">
                <a:solidFill>
                  <a:schemeClr val="bg1"/>
                </a:solidFill>
                <a:cs typeface="+mj-lt"/>
              </a:rPr>
              <a:t>So what are LLMs</a:t>
            </a:r>
            <a:endParaRPr sz="2290" b="1" spc="125" dirty="0">
              <a:solidFill>
                <a:schemeClr val="bg1"/>
              </a:solidFill>
              <a:cs typeface="+mj-lt"/>
            </a:endParaRPr>
          </a:p>
        </p:txBody>
      </p:sp>
      <p:sp>
        <p:nvSpPr>
          <p:cNvPr id="3" name="object 3"/>
          <p:cNvSpPr txBox="1"/>
          <p:nvPr/>
        </p:nvSpPr>
        <p:spPr>
          <a:xfrm>
            <a:off x="715050" y="1355845"/>
            <a:ext cx="9534318" cy="3558540"/>
          </a:xfrm>
          <a:prstGeom prst="rect">
            <a:avLst/>
          </a:prstGeom>
        </p:spPr>
        <p:txBody>
          <a:bodyPr vert="horz" wrap="square" lIns="0" tIns="22871" rIns="0" bIns="0" rtlCol="0">
            <a:spAutoFit/>
          </a:bodyPr>
          <a:lstStyle/>
          <a:p>
            <a:pPr marL="12065" marR="5080" indent="0">
              <a:lnSpc>
                <a:spcPct val="150000"/>
              </a:lnSpc>
              <a:spcBef>
                <a:spcPts val="330"/>
              </a:spcBef>
              <a:buSzPct val="122000"/>
              <a:buNone/>
              <a:tabLst>
                <a:tab pos="562610" algn="l"/>
                <a:tab pos="563245" algn="l"/>
              </a:tabLst>
            </a:pPr>
            <a:r>
              <a:rPr sz="1600" b="1" spc="170" dirty="0">
                <a:solidFill>
                  <a:schemeClr val="bg1"/>
                </a:solidFill>
                <a:latin typeface="+mj-lt"/>
                <a:cs typeface="+mj-lt"/>
              </a:rPr>
              <a:t>LLMs are a type of artificial intelligence that can generate text, understand  language, answer questions and more.</a:t>
            </a:r>
            <a:endParaRPr sz="1600" b="1" spc="170" dirty="0">
              <a:solidFill>
                <a:schemeClr val="bg1"/>
              </a:solidFill>
              <a:latin typeface="+mj-lt"/>
              <a:cs typeface="+mj-lt"/>
            </a:endParaRPr>
          </a:p>
          <a:p>
            <a:pPr marL="12065" marR="5080" indent="0">
              <a:lnSpc>
                <a:spcPct val="150000"/>
              </a:lnSpc>
              <a:spcBef>
                <a:spcPts val="330"/>
              </a:spcBef>
              <a:buSzPct val="122000"/>
              <a:buNone/>
              <a:tabLst>
                <a:tab pos="562610" algn="l"/>
                <a:tab pos="563245" algn="l"/>
              </a:tabLst>
            </a:pPr>
            <a:r>
              <a:rPr sz="1600" b="1" spc="170" dirty="0">
                <a:solidFill>
                  <a:schemeClr val="bg1"/>
                </a:solidFill>
                <a:latin typeface="+mj-lt"/>
                <a:cs typeface="+mj-lt"/>
              </a:rPr>
              <a:t>They are large because they have a vast number of parameters, which are  the parts of the model that are learned from data during training.</a:t>
            </a:r>
            <a:endParaRPr sz="1600" b="1" spc="170" dirty="0">
              <a:solidFill>
                <a:schemeClr val="bg1"/>
              </a:solidFill>
              <a:latin typeface="+mj-lt"/>
              <a:cs typeface="+mj-lt"/>
            </a:endParaRPr>
          </a:p>
          <a:p>
            <a:pPr marL="12065" marR="5080" indent="0">
              <a:lnSpc>
                <a:spcPct val="150000"/>
              </a:lnSpc>
              <a:spcBef>
                <a:spcPts val="330"/>
              </a:spcBef>
              <a:buSzPct val="122000"/>
              <a:buNone/>
              <a:tabLst>
                <a:tab pos="562610" algn="l"/>
                <a:tab pos="563245" algn="l"/>
              </a:tabLst>
            </a:pPr>
            <a:endParaRPr sz="1600" b="1" spc="170" dirty="0">
              <a:solidFill>
                <a:schemeClr val="bg1"/>
              </a:solidFill>
              <a:latin typeface="+mj-lt"/>
              <a:cs typeface="+mj-lt"/>
            </a:endParaRPr>
          </a:p>
          <a:p>
            <a:pPr marL="12065" marR="5080" indent="0">
              <a:lnSpc>
                <a:spcPct val="150000"/>
              </a:lnSpc>
              <a:spcBef>
                <a:spcPts val="330"/>
              </a:spcBef>
              <a:buSzPct val="122000"/>
              <a:buNone/>
              <a:tabLst>
                <a:tab pos="562610" algn="l"/>
                <a:tab pos="563245" algn="l"/>
              </a:tabLst>
            </a:pPr>
            <a:r>
              <a:rPr sz="1600" b="1" i="1" spc="170" dirty="0">
                <a:solidFill>
                  <a:schemeClr val="bg1"/>
                </a:solidFill>
                <a:latin typeface="+mj-lt"/>
                <a:cs typeface="+mj-lt"/>
              </a:rPr>
              <a:t>ChatGPT</a:t>
            </a:r>
            <a:endParaRPr sz="1600" b="1" i="1" spc="170" dirty="0">
              <a:solidFill>
                <a:schemeClr val="bg1"/>
              </a:solidFill>
              <a:latin typeface="+mj-lt"/>
              <a:cs typeface="+mj-lt"/>
            </a:endParaRPr>
          </a:p>
          <a:p>
            <a:pPr marL="354965" marR="5080" indent="-342900">
              <a:lnSpc>
                <a:spcPct val="150000"/>
              </a:lnSpc>
              <a:spcBef>
                <a:spcPts val="330"/>
              </a:spcBef>
              <a:buSzPct val="122000"/>
              <a:buFont typeface="Arial" panose="02080604020202020204" pitchFamily="34" charset="0"/>
              <a:buAutoNum type="arabicPeriod"/>
              <a:tabLst>
                <a:tab pos="562610" algn="l"/>
                <a:tab pos="563245" algn="l"/>
              </a:tabLst>
            </a:pPr>
            <a:r>
              <a:rPr lang="pt-PT" sz="1600" b="1" spc="170" dirty="0">
                <a:solidFill>
                  <a:schemeClr val="bg1"/>
                </a:solidFill>
                <a:latin typeface="+mj-lt"/>
                <a:cs typeface="+mj-lt"/>
              </a:rPr>
              <a:t>  </a:t>
            </a:r>
            <a:r>
              <a:rPr sz="1600" b="1" spc="170" dirty="0">
                <a:solidFill>
                  <a:schemeClr val="bg1"/>
                </a:solidFill>
                <a:latin typeface="+mj-lt"/>
                <a:cs typeface="+mj-lt"/>
              </a:rPr>
              <a:t>175 Billion Parameters</a:t>
            </a:r>
            <a:endParaRPr sz="1600" b="1" spc="170" dirty="0">
              <a:solidFill>
                <a:schemeClr val="bg1"/>
              </a:solidFill>
              <a:latin typeface="+mj-lt"/>
              <a:cs typeface="+mj-lt"/>
            </a:endParaRPr>
          </a:p>
          <a:p>
            <a:pPr marL="354965" marR="5080" indent="-342900">
              <a:lnSpc>
                <a:spcPct val="150000"/>
              </a:lnSpc>
              <a:spcBef>
                <a:spcPts val="330"/>
              </a:spcBef>
              <a:buSzPct val="122000"/>
              <a:buFont typeface="Arial" panose="02080604020202020204" pitchFamily="34" charset="0"/>
              <a:buAutoNum type="arabicPeriod"/>
              <a:tabLst>
                <a:tab pos="562610" algn="l"/>
                <a:tab pos="563245" algn="l"/>
              </a:tabLst>
            </a:pPr>
            <a:r>
              <a:rPr lang="pt-PT" sz="1600" b="1" spc="170" dirty="0">
                <a:solidFill>
                  <a:schemeClr val="bg1"/>
                </a:solidFill>
                <a:latin typeface="+mj-lt"/>
                <a:cs typeface="+mj-lt"/>
              </a:rPr>
              <a:t>  </a:t>
            </a:r>
            <a:r>
              <a:rPr sz="1600" b="1" spc="170" dirty="0">
                <a:solidFill>
                  <a:schemeClr val="bg1"/>
                </a:solidFill>
                <a:latin typeface="+mj-lt"/>
                <a:cs typeface="+mj-lt"/>
              </a:rPr>
              <a:t>Training Data - Hundreds of Billions of words</a:t>
            </a:r>
            <a:endParaRPr sz="1600" b="1" spc="170" dirty="0">
              <a:solidFill>
                <a:schemeClr val="bg1"/>
              </a:solidFill>
              <a:latin typeface="+mj-lt"/>
              <a:cs typeface="+mj-lt"/>
            </a:endParaRPr>
          </a:p>
        </p:txBody>
      </p:sp>
      <p:pic>
        <p:nvPicPr>
          <p:cNvPr id="4" name="Picture 3"/>
          <p:cNvPicPr>
            <a:picLocks noChangeAspect="1"/>
          </p:cNvPicPr>
          <p:nvPr/>
        </p:nvPicPr>
        <p:blipFill>
          <a:blip r:embed="rId1"/>
          <a:stretch>
            <a:fillRect/>
          </a:stretch>
        </p:blipFill>
        <p:spPr>
          <a:xfrm>
            <a:off x="9154160" y="3369310"/>
            <a:ext cx="2101850" cy="21018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53415" y="365760"/>
            <a:ext cx="8460740" cy="306705"/>
          </a:xfrm>
          <a:prstGeom prst="rect">
            <a:avLst/>
          </a:prstGeom>
        </p:spPr>
        <p:txBody>
          <a:bodyPr vert="horz" wrap="square" lIns="0" tIns="30148" rIns="0" bIns="0" rtlCol="0">
            <a:spAutoFit/>
          </a:bodyPr>
          <a:lstStyle/>
          <a:p>
            <a:pPr marL="16510">
              <a:lnSpc>
                <a:spcPct val="100000"/>
              </a:lnSpc>
              <a:spcBef>
                <a:spcPts val="435"/>
              </a:spcBef>
            </a:pPr>
            <a:r>
              <a:rPr lang="pt-PT" sz="1800" b="1" spc="125" dirty="0">
                <a:solidFill>
                  <a:schemeClr val="bg1"/>
                </a:solidFill>
                <a:cs typeface="+mj-lt"/>
              </a:rPr>
              <a:t>D</a:t>
            </a:r>
            <a:r>
              <a:rPr sz="1800" b="1" spc="125" dirty="0">
                <a:solidFill>
                  <a:schemeClr val="bg1"/>
                </a:solidFill>
                <a:cs typeface="+mj-lt"/>
              </a:rPr>
              <a:t>escribe your qualities to me explaining to a developer</a:t>
            </a:r>
            <a:r>
              <a:rPr lang="pt-PT" sz="1800" b="1" spc="125" dirty="0">
                <a:solidFill>
                  <a:schemeClr val="bg1"/>
                </a:solidFill>
                <a:cs typeface="+mj-lt"/>
              </a:rPr>
              <a:t> ?</a:t>
            </a:r>
            <a:endParaRPr lang="pt-PT" sz="1800" b="1" spc="125" dirty="0">
              <a:solidFill>
                <a:schemeClr val="bg1"/>
              </a:solidFill>
              <a:cs typeface="+mj-lt"/>
            </a:endParaRPr>
          </a:p>
        </p:txBody>
      </p:sp>
      <p:sp>
        <p:nvSpPr>
          <p:cNvPr id="3" name="object 3"/>
          <p:cNvSpPr txBox="1"/>
          <p:nvPr/>
        </p:nvSpPr>
        <p:spPr>
          <a:xfrm>
            <a:off x="653415" y="1007110"/>
            <a:ext cx="9872980" cy="5185410"/>
          </a:xfrm>
          <a:prstGeom prst="rect">
            <a:avLst/>
          </a:prstGeom>
        </p:spPr>
        <p:txBody>
          <a:bodyPr vert="horz" wrap="square" lIns="0" tIns="22871" rIns="0" bIns="0" rtlCol="0">
            <a:spAutoFit/>
          </a:bodyPr>
          <a:lstStyle/>
          <a:p>
            <a:pPr marL="12065" marR="5080" indent="0">
              <a:lnSpc>
                <a:spcPct val="100000"/>
              </a:lnSpc>
              <a:spcBef>
                <a:spcPts val="330"/>
              </a:spcBef>
              <a:buSzPct val="122000"/>
              <a:buNone/>
              <a:tabLst>
                <a:tab pos="562610" algn="l"/>
                <a:tab pos="563245" algn="l"/>
              </a:tabLst>
            </a:pPr>
            <a:r>
              <a:rPr sz="1300" spc="170" dirty="0">
                <a:solidFill>
                  <a:schemeClr val="bg1"/>
                </a:solidFill>
                <a:latin typeface="+mj-lt"/>
                <a:cs typeface="+mj-lt"/>
              </a:rPr>
              <a:t>Sure! Here are some key qualities I can describe, specifically in the context of a developer:</a:t>
            </a: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r>
              <a:rPr sz="1300" b="1" spc="170" dirty="0">
                <a:solidFill>
                  <a:schemeClr val="bg1"/>
                </a:solidFill>
                <a:latin typeface="+mj-lt"/>
                <a:cs typeface="+mj-lt"/>
              </a:rPr>
              <a:t>Access to Information:</a:t>
            </a:r>
            <a:r>
              <a:rPr sz="1300" spc="170" dirty="0">
                <a:solidFill>
                  <a:schemeClr val="bg1"/>
                </a:solidFill>
                <a:latin typeface="+mj-lt"/>
                <a:cs typeface="+mj-lt"/>
              </a:rPr>
              <a:t> I have access to a wide range of information and knowledge...</a:t>
            </a: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r>
              <a:rPr sz="1300" b="1" spc="170" dirty="0">
                <a:solidFill>
                  <a:schemeClr val="bg1"/>
                </a:solidFill>
                <a:latin typeface="+mj-lt"/>
                <a:cs typeface="+mj-lt"/>
              </a:rPr>
              <a:t>Troubleshooting:</a:t>
            </a:r>
            <a:r>
              <a:rPr sz="1300" spc="170" dirty="0">
                <a:solidFill>
                  <a:schemeClr val="bg1"/>
                </a:solidFill>
                <a:latin typeface="+mj-lt"/>
                <a:cs typeface="+mj-lt"/>
              </a:rPr>
              <a:t> I am able to help identify and resolve software issues by providing diagnostics...</a:t>
            </a: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r>
              <a:rPr sz="1300" b="1" spc="170" dirty="0">
                <a:solidFill>
                  <a:schemeClr val="bg1"/>
                </a:solidFill>
                <a:latin typeface="+mj-lt"/>
                <a:cs typeface="+mj-lt"/>
              </a:rPr>
              <a:t>Multi-Language Support</a:t>
            </a:r>
            <a:r>
              <a:rPr sz="1300" spc="170" dirty="0">
                <a:solidFill>
                  <a:schemeClr val="bg1"/>
                </a:solidFill>
                <a:latin typeface="+mj-lt"/>
                <a:cs typeface="+mj-lt"/>
              </a:rPr>
              <a:t>: I can provide support for a variety of programming languages...</a:t>
            </a: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r>
              <a:rPr sz="1300" b="1" spc="170" dirty="0">
                <a:solidFill>
                  <a:schemeClr val="bg1"/>
                </a:solidFill>
                <a:latin typeface="+mj-lt"/>
                <a:cs typeface="+mj-lt"/>
              </a:rPr>
              <a:t>Documentation and Reference:</a:t>
            </a:r>
            <a:r>
              <a:rPr sz="1300" spc="170" dirty="0">
                <a:solidFill>
                  <a:schemeClr val="bg1"/>
                </a:solidFill>
                <a:latin typeface="+mj-lt"/>
                <a:cs typeface="+mj-lt"/>
              </a:rPr>
              <a:t> I have the ability to generate and explain documentation for APIs...</a:t>
            </a: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r>
              <a:rPr sz="1300" b="1" spc="170" dirty="0">
                <a:solidFill>
                  <a:schemeClr val="bg1"/>
                </a:solidFill>
                <a:latin typeface="+mj-lt"/>
                <a:cs typeface="+mj-lt"/>
              </a:rPr>
              <a:t>Continuous Learning:</a:t>
            </a:r>
            <a:r>
              <a:rPr sz="1300" spc="170" dirty="0">
                <a:solidFill>
                  <a:schemeClr val="bg1"/>
                </a:solidFill>
                <a:latin typeface="+mj-lt"/>
                <a:cs typeface="+mj-lt"/>
              </a:rPr>
              <a:t> I am always up to date with my latest knowledge...</a:t>
            </a: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r>
              <a:rPr sz="1300" b="1" spc="170" dirty="0">
                <a:solidFill>
                  <a:schemeClr val="bg1"/>
                </a:solidFill>
                <a:latin typeface="+mj-lt"/>
                <a:cs typeface="+mj-lt"/>
              </a:rPr>
              <a:t>Project Management Assistance:</a:t>
            </a:r>
            <a:r>
              <a:rPr sz="1300" spc="170" dirty="0">
                <a:solidFill>
                  <a:schemeClr val="bg1"/>
                </a:solidFill>
                <a:latin typeface="+mj-lt"/>
                <a:cs typeface="+mj-lt"/>
              </a:rPr>
              <a:t> In addition to helping with the actual coding...</a:t>
            </a: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r>
              <a:rPr sz="1300" b="1" spc="170" dirty="0">
                <a:solidFill>
                  <a:schemeClr val="bg1"/>
                </a:solidFill>
                <a:latin typeface="+mj-lt"/>
                <a:cs typeface="+mj-lt"/>
              </a:rPr>
              <a:t>Personalization of Answers: </a:t>
            </a:r>
            <a:r>
              <a:rPr sz="1300" spc="170" dirty="0">
                <a:solidFill>
                  <a:schemeClr val="bg1"/>
                </a:solidFill>
                <a:latin typeface="+mj-lt"/>
                <a:cs typeface="+mj-lt"/>
              </a:rPr>
              <a:t>I can tailor my answers to the developer’s level of knowledge...</a:t>
            </a: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r>
              <a:rPr sz="1300" b="1" spc="170" dirty="0">
                <a:solidFill>
                  <a:schemeClr val="bg1"/>
                </a:solidFill>
                <a:latin typeface="+mj-lt"/>
                <a:cs typeface="+mj-lt"/>
              </a:rPr>
              <a:t>Tool and Libraries Suggestions: </a:t>
            </a:r>
            <a:r>
              <a:rPr sz="1300" spc="170" dirty="0">
                <a:solidFill>
                  <a:schemeClr val="bg1"/>
                </a:solidFill>
                <a:latin typeface="+mj-lt"/>
                <a:cs typeface="+mj-lt"/>
              </a:rPr>
              <a:t>I can recommend tools, libraries...</a:t>
            </a: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endParaRPr sz="1300" spc="170" dirty="0">
              <a:solidFill>
                <a:schemeClr val="bg1"/>
              </a:solidFill>
              <a:latin typeface="+mj-lt"/>
              <a:cs typeface="+mj-lt"/>
            </a:endParaRPr>
          </a:p>
          <a:p>
            <a:pPr marL="12065" marR="5080" indent="0">
              <a:lnSpc>
                <a:spcPct val="100000"/>
              </a:lnSpc>
              <a:spcBef>
                <a:spcPts val="330"/>
              </a:spcBef>
              <a:buSzPct val="122000"/>
              <a:buNone/>
              <a:tabLst>
                <a:tab pos="562610" algn="l"/>
                <a:tab pos="563245" algn="l"/>
              </a:tabLst>
            </a:pPr>
            <a:r>
              <a:rPr sz="1300" spc="170" dirty="0">
                <a:solidFill>
                  <a:schemeClr val="bg1"/>
                </a:solidFill>
                <a:latin typeface="+mj-lt"/>
                <a:cs typeface="+mj-lt"/>
              </a:rPr>
              <a:t>These qualities make me a valuable resource for developers looking for quick information, support, and solutions to their coding challenges.</a:t>
            </a:r>
            <a:endParaRPr sz="1300" spc="170" dirty="0">
              <a:solidFill>
                <a:schemeClr val="bg1"/>
              </a:solidFill>
              <a:latin typeface="+mj-lt"/>
              <a:cs typeface="+mj-lt"/>
            </a:endParaRPr>
          </a:p>
        </p:txBody>
      </p:sp>
      <p:pic>
        <p:nvPicPr>
          <p:cNvPr id="5" name="Picture 4"/>
          <p:cNvPicPr>
            <a:picLocks noChangeAspect="1"/>
          </p:cNvPicPr>
          <p:nvPr/>
        </p:nvPicPr>
        <p:blipFill>
          <a:blip r:embed="rId1"/>
          <a:stretch>
            <a:fillRect/>
          </a:stretch>
        </p:blipFill>
        <p:spPr>
          <a:xfrm>
            <a:off x="10314940" y="252730"/>
            <a:ext cx="1527810" cy="111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object 3"/>
          <p:cNvSpPr txBox="1"/>
          <p:nvPr/>
        </p:nvSpPr>
        <p:spPr>
          <a:xfrm>
            <a:off x="630555" y="1477010"/>
            <a:ext cx="5031740" cy="2952115"/>
          </a:xfrm>
          <a:prstGeom prst="rect">
            <a:avLst/>
          </a:prstGeom>
        </p:spPr>
        <p:txBody>
          <a:bodyPr vert="horz" wrap="square" lIns="0" tIns="7277" rIns="0" bIns="0" rtlCol="0">
            <a:spAutoFit/>
          </a:bodyPr>
          <a:lstStyle/>
          <a:p>
            <a:pPr marL="12700">
              <a:lnSpc>
                <a:spcPct val="150000"/>
              </a:lnSpc>
              <a:spcBef>
                <a:spcPts val="105"/>
              </a:spcBef>
            </a:pPr>
            <a:r>
              <a:rPr sz="2075" spc="35" dirty="0">
                <a:solidFill>
                  <a:schemeClr val="bg1"/>
                </a:solidFill>
                <a:cs typeface="+mn-lt"/>
              </a:rPr>
              <a:t>Bigger is Better</a:t>
            </a:r>
            <a:endParaRPr sz="2075" spc="35" dirty="0">
              <a:solidFill>
                <a:schemeClr val="bg1"/>
              </a:solidFill>
              <a:cs typeface="+mn-lt"/>
            </a:endParaRPr>
          </a:p>
          <a:p>
            <a:pPr marL="12700">
              <a:lnSpc>
                <a:spcPct val="150000"/>
              </a:lnSpc>
              <a:spcBef>
                <a:spcPts val="105"/>
              </a:spcBef>
            </a:pPr>
            <a:endParaRPr sz="2075" spc="35" dirty="0">
              <a:solidFill>
                <a:schemeClr val="bg1"/>
              </a:solidFill>
              <a:cs typeface="+mn-lt"/>
            </a:endParaRPr>
          </a:p>
          <a:p>
            <a:pPr marL="12700">
              <a:lnSpc>
                <a:spcPct val="150000"/>
              </a:lnSpc>
              <a:spcBef>
                <a:spcPts val="105"/>
              </a:spcBef>
            </a:pPr>
            <a:r>
              <a:rPr sz="2075" spc="35" dirty="0">
                <a:solidFill>
                  <a:schemeClr val="bg1"/>
                </a:solidFill>
                <a:cs typeface="+mn-lt"/>
              </a:rPr>
              <a:t>Very Large Neural Networks</a:t>
            </a:r>
            <a:endParaRPr sz="2075" spc="35" dirty="0">
              <a:solidFill>
                <a:schemeClr val="bg1"/>
              </a:solidFill>
              <a:cs typeface="+mn-lt"/>
            </a:endParaRPr>
          </a:p>
          <a:p>
            <a:pPr marL="12700">
              <a:lnSpc>
                <a:spcPct val="150000"/>
              </a:lnSpc>
              <a:spcBef>
                <a:spcPts val="105"/>
              </a:spcBef>
            </a:pPr>
            <a:r>
              <a:rPr sz="2075" spc="35" dirty="0">
                <a:solidFill>
                  <a:schemeClr val="bg1"/>
                </a:solidFill>
                <a:cs typeface="+mn-lt"/>
              </a:rPr>
              <a:t>Vast Amounts of Training Data</a:t>
            </a:r>
            <a:endParaRPr sz="2075" spc="35" dirty="0">
              <a:solidFill>
                <a:schemeClr val="bg1"/>
              </a:solidFill>
              <a:cs typeface="+mn-lt"/>
            </a:endParaRPr>
          </a:p>
          <a:p>
            <a:pPr marL="12700">
              <a:lnSpc>
                <a:spcPct val="150000"/>
              </a:lnSpc>
              <a:spcBef>
                <a:spcPts val="105"/>
              </a:spcBef>
            </a:pPr>
            <a:r>
              <a:rPr sz="2075" spc="35" dirty="0">
                <a:solidFill>
                  <a:schemeClr val="bg1"/>
                </a:solidFill>
                <a:cs typeface="+mn-lt"/>
              </a:rPr>
              <a:t>Huge Compute Power to Train  Data</a:t>
            </a:r>
            <a:endParaRPr sz="2075" spc="35" dirty="0">
              <a:solidFill>
                <a:schemeClr val="bg1"/>
              </a:solidFill>
              <a:cs typeface="+mn-lt"/>
            </a:endParaRPr>
          </a:p>
          <a:p>
            <a:pPr marL="12700">
              <a:lnSpc>
                <a:spcPct val="150000"/>
              </a:lnSpc>
              <a:spcBef>
                <a:spcPts val="105"/>
              </a:spcBef>
            </a:pPr>
            <a:r>
              <a:rPr sz="2075" spc="35" dirty="0">
                <a:solidFill>
                  <a:schemeClr val="bg1"/>
                </a:solidFill>
                <a:cs typeface="+mn-lt"/>
              </a:rPr>
              <a:t>General Purpose AI</a:t>
            </a:r>
            <a:endParaRPr sz="2075" spc="35" dirty="0">
              <a:solidFill>
                <a:schemeClr val="bg1"/>
              </a:solidFill>
              <a:cs typeface="+mn-lt"/>
            </a:endParaRPr>
          </a:p>
        </p:txBody>
      </p:sp>
      <p:grpSp>
        <p:nvGrpSpPr>
          <p:cNvPr id="4" name="object 4"/>
          <p:cNvGrpSpPr/>
          <p:nvPr/>
        </p:nvGrpSpPr>
        <p:grpSpPr>
          <a:xfrm>
            <a:off x="6090286" y="905804"/>
            <a:ext cx="4923621" cy="5045603"/>
            <a:chOff x="10041579" y="1659802"/>
            <a:chExt cx="9022080" cy="9245600"/>
          </a:xfrm>
        </p:grpSpPr>
        <p:pic>
          <p:nvPicPr>
            <p:cNvPr id="5" name="object 5"/>
            <p:cNvPicPr/>
            <p:nvPr/>
          </p:nvPicPr>
          <p:blipFill>
            <a:blip r:embed="rId1" cstate="print"/>
            <a:stretch>
              <a:fillRect/>
            </a:stretch>
          </p:blipFill>
          <p:spPr>
            <a:xfrm>
              <a:off x="10052050" y="1670270"/>
              <a:ext cx="9000734" cy="9224440"/>
            </a:xfrm>
            <a:prstGeom prst="rect">
              <a:avLst/>
            </a:prstGeom>
          </p:spPr>
        </p:pic>
        <p:sp>
          <p:nvSpPr>
            <p:cNvPr id="6" name="object 6"/>
            <p:cNvSpPr/>
            <p:nvPr/>
          </p:nvSpPr>
          <p:spPr>
            <a:xfrm>
              <a:off x="10052050" y="1670273"/>
              <a:ext cx="9001125" cy="9224645"/>
            </a:xfrm>
            <a:custGeom>
              <a:avLst/>
              <a:gdLst/>
              <a:ahLst/>
              <a:cxnLst/>
              <a:rect l="l" t="t" r="r" b="b"/>
              <a:pathLst>
                <a:path w="9001125" h="9224645">
                  <a:moveTo>
                    <a:pt x="0" y="0"/>
                  </a:moveTo>
                  <a:lnTo>
                    <a:pt x="0" y="9224523"/>
                  </a:lnTo>
                  <a:lnTo>
                    <a:pt x="9000708" y="9224523"/>
                  </a:lnTo>
                  <a:lnTo>
                    <a:pt x="9000708" y="0"/>
                  </a:lnTo>
                  <a:lnTo>
                    <a:pt x="0" y="0"/>
                  </a:lnTo>
                  <a:close/>
                </a:path>
              </a:pathLst>
            </a:custGeom>
            <a:ln w="20941">
              <a:solidFill>
                <a:srgbClr val="000000"/>
              </a:solidFill>
            </a:ln>
          </p:spPr>
          <p:txBody>
            <a:bodyPr wrap="square" lIns="0" tIns="0" rIns="0" bIns="0" rtlCol="0"/>
            <a:lstStyle/>
            <a:p>
              <a:endParaRPr sz="980"/>
            </a:p>
          </p:txBody>
        </p:sp>
      </p:grpSp>
      <p:sp>
        <p:nvSpPr>
          <p:cNvPr id="7" name="object 7"/>
          <p:cNvSpPr txBox="1">
            <a:spLocks noGrp="1"/>
          </p:cNvSpPr>
          <p:nvPr>
            <p:ph type="title"/>
          </p:nvPr>
        </p:nvSpPr>
        <p:spPr>
          <a:xfrm>
            <a:off x="630555" y="597218"/>
            <a:ext cx="5465445" cy="313690"/>
          </a:xfrm>
          <a:prstGeom prst="rect">
            <a:avLst/>
          </a:prstGeom>
        </p:spPr>
        <p:txBody>
          <a:bodyPr vert="horz" wrap="square" lIns="0" tIns="6584" rIns="0" bIns="0" rtlCol="0">
            <a:spAutoFit/>
          </a:bodyPr>
          <a:lstStyle/>
          <a:p>
            <a:pPr marL="12700">
              <a:lnSpc>
                <a:spcPct val="100000"/>
              </a:lnSpc>
              <a:spcBef>
                <a:spcPts val="95"/>
              </a:spcBef>
            </a:pPr>
            <a:r>
              <a:rPr sz="2000" b="1" spc="65" dirty="0">
                <a:solidFill>
                  <a:schemeClr val="bg1"/>
                </a:solidFill>
              </a:rPr>
              <a:t>Attention is all you need</a:t>
            </a:r>
            <a:endParaRPr sz="2000" b="1" spc="65" dirty="0">
              <a:solidFill>
                <a:schemeClr val="bg1"/>
              </a:solidFill>
            </a:endParaRPr>
          </a:p>
        </p:txBody>
      </p:sp>
      <p:sp>
        <p:nvSpPr>
          <p:cNvPr id="8" name="Text Box 7"/>
          <p:cNvSpPr txBox="1"/>
          <p:nvPr/>
        </p:nvSpPr>
        <p:spPr>
          <a:xfrm>
            <a:off x="296545" y="6401435"/>
            <a:ext cx="9743440" cy="306705"/>
          </a:xfrm>
          <a:prstGeom prst="rect">
            <a:avLst/>
          </a:prstGeom>
          <a:noFill/>
        </p:spPr>
        <p:txBody>
          <a:bodyPr wrap="none" rtlCol="0">
            <a:spAutoFit/>
          </a:bodyPr>
          <a:p>
            <a:pPr algn="l"/>
            <a:r>
              <a:rPr lang="en-US" sz="1400">
                <a:hlinkClick r:id="rId2" action="ppaction://hlinkfile"/>
              </a:rPr>
              <a:t>https://proceedings.neurips.cc/paper_files/paper/2017/file/3f5ee243547dee91fbd053c1c4a845aa-Paper.pdf</a:t>
            </a:r>
            <a:endParaRPr 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34315" y="203835"/>
            <a:ext cx="10650855" cy="1715770"/>
          </a:xfrm>
        </p:spPr>
        <p:txBody>
          <a:bodyPr>
            <a:normAutofit fontScale="90000"/>
          </a:bodyPr>
          <a:p>
            <a:pPr algn="l"/>
            <a:r>
              <a:rPr sz="3555" b="1">
                <a:solidFill>
                  <a:schemeClr val="bg1"/>
                </a:solidFill>
                <a:sym typeface="+mn-ea"/>
              </a:rPr>
              <a:t>Integração de inteligência artificial: usando Spring AI com OpenAI (ChatGPT) e AWS Bedrock para fornecer APIs eficientes</a:t>
            </a:r>
            <a:endParaRPr sz="3555" b="1">
              <a:solidFill>
                <a:schemeClr val="bg1"/>
              </a:solidFill>
            </a:endParaRPr>
          </a:p>
        </p:txBody>
      </p:sp>
      <p:sp>
        <p:nvSpPr>
          <p:cNvPr id="15" name="Text Box 14"/>
          <p:cNvSpPr txBox="1"/>
          <p:nvPr/>
        </p:nvSpPr>
        <p:spPr>
          <a:xfrm>
            <a:off x="9504680" y="6558915"/>
            <a:ext cx="2759075" cy="337185"/>
          </a:xfrm>
          <a:prstGeom prst="rect">
            <a:avLst/>
          </a:prstGeom>
          <a:noFill/>
        </p:spPr>
        <p:txBody>
          <a:bodyPr wrap="square" rtlCol="0" anchor="t">
            <a:spAutoFit/>
          </a:bodyPr>
          <a:p>
            <a:r>
              <a:rPr lang="pt-PT" altLang="en-US" sz="1600" b="1">
                <a:solidFill>
                  <a:schemeClr val="bg1"/>
                </a:solidFill>
              </a:rPr>
              <a:t>#JoinCommunity2024</a:t>
            </a:r>
            <a:endParaRPr lang="pt-PT" altLang="en-US" sz="1600" b="1">
              <a:solidFill>
                <a:schemeClr val="bg1"/>
              </a:solidFill>
            </a:endParaRPr>
          </a:p>
        </p:txBody>
      </p:sp>
      <p:sp>
        <p:nvSpPr>
          <p:cNvPr id="2" name="Text Box 1"/>
          <p:cNvSpPr txBox="1"/>
          <p:nvPr/>
        </p:nvSpPr>
        <p:spPr>
          <a:xfrm>
            <a:off x="105410" y="6362700"/>
            <a:ext cx="1163955" cy="337185"/>
          </a:xfrm>
          <a:prstGeom prst="rect">
            <a:avLst/>
          </a:prstGeom>
          <a:noFill/>
        </p:spPr>
        <p:txBody>
          <a:bodyPr wrap="square" rtlCol="0" anchor="t">
            <a:spAutoFit/>
          </a:bodyPr>
          <a:p>
            <a:r>
              <a:rPr lang="pt-PT" altLang="en-US" sz="1600" b="1">
                <a:solidFill>
                  <a:schemeClr val="bg1"/>
                </a:solidFill>
                <a:sym typeface="+mn-ea"/>
              </a:rPr>
              <a:t>#pt-BR</a:t>
            </a:r>
            <a:endParaRPr lang="pt-PT" altLang="en-US" sz="1600" b="1">
              <a:solidFill>
                <a:schemeClr val="bg1"/>
              </a:solidFill>
            </a:endParaRPr>
          </a:p>
        </p:txBody>
      </p:sp>
      <p:pic>
        <p:nvPicPr>
          <p:cNvPr id="5" name="Picture 4"/>
          <p:cNvPicPr>
            <a:picLocks noChangeAspect="1"/>
          </p:cNvPicPr>
          <p:nvPr/>
        </p:nvPicPr>
        <p:blipFill>
          <a:blip r:embed="rId2"/>
          <a:stretch>
            <a:fillRect/>
          </a:stretch>
        </p:blipFill>
        <p:spPr>
          <a:xfrm>
            <a:off x="10034270" y="2237105"/>
            <a:ext cx="1739900" cy="1739900"/>
          </a:xfrm>
          <a:prstGeom prst="rect">
            <a:avLst/>
          </a:prstGeom>
        </p:spPr>
      </p:pic>
      <p:pic>
        <p:nvPicPr>
          <p:cNvPr id="7" name="Graphic 6" descr="Amazon Bedrock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0034905" y="4439920"/>
            <a:ext cx="1739265" cy="1675765"/>
          </a:xfrm>
          <a:prstGeom prst="rect">
            <a:avLst/>
          </a:prstGeom>
        </p:spPr>
      </p:pic>
      <p:pic>
        <p:nvPicPr>
          <p:cNvPr id="19" name="Graphic 18"/>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11393170" y="5734531"/>
            <a:ext cx="381000" cy="381000"/>
          </a:xfrm>
          <a:prstGeom prst="rect">
            <a:avLst/>
          </a:prstGeom>
        </p:spPr>
      </p:pic>
      <p:pic>
        <p:nvPicPr>
          <p:cNvPr id="8" name="Picture 7" descr="Captura_de_tela_de_2024-09-20_18-30-21-removebg-preview"/>
          <p:cNvPicPr>
            <a:picLocks noChangeAspect="1"/>
          </p:cNvPicPr>
          <p:nvPr/>
        </p:nvPicPr>
        <p:blipFill>
          <a:blip r:embed="rId7"/>
          <a:stretch>
            <a:fillRect/>
          </a:stretch>
        </p:blipFill>
        <p:spPr>
          <a:xfrm>
            <a:off x="3505200" y="1598930"/>
            <a:ext cx="4457700" cy="5076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1169035" y="2379345"/>
            <a:ext cx="6334760" cy="1965325"/>
          </a:xfrm>
          <a:prstGeom prst="rect">
            <a:avLst/>
          </a:prstGeom>
        </p:spPr>
        <p:txBody>
          <a:bodyPr vert="horz" wrap="square" lIns="0" tIns="7277" rIns="0" bIns="0" rtlCol="0">
            <a:spAutoFit/>
          </a:bodyPr>
          <a:lstStyle/>
          <a:p>
            <a:pPr marL="12700">
              <a:lnSpc>
                <a:spcPct val="150000"/>
              </a:lnSpc>
              <a:spcBef>
                <a:spcPts val="105"/>
              </a:spcBef>
            </a:pPr>
            <a:r>
              <a:rPr sz="2075">
                <a:solidFill>
                  <a:schemeClr val="bg1"/>
                </a:solidFill>
                <a:cs typeface="+mn-lt"/>
              </a:rPr>
              <a:t>Specialized architecture for  token</a:t>
            </a:r>
            <a:r>
              <a:rPr lang="pt-PT" sz="2075">
                <a:solidFill>
                  <a:schemeClr val="bg1"/>
                </a:solidFill>
                <a:cs typeface="+mn-lt"/>
              </a:rPr>
              <a:t> </a:t>
            </a:r>
            <a:r>
              <a:rPr sz="2075">
                <a:solidFill>
                  <a:schemeClr val="bg1"/>
                </a:solidFill>
                <a:cs typeface="+mn-lt"/>
              </a:rPr>
              <a:t>prediction</a:t>
            </a:r>
            <a:endParaRPr sz="2075">
              <a:solidFill>
                <a:schemeClr val="bg1"/>
              </a:solidFill>
              <a:cs typeface="+mn-lt"/>
            </a:endParaRPr>
          </a:p>
          <a:p>
            <a:pPr marL="12700">
              <a:lnSpc>
                <a:spcPct val="150000"/>
              </a:lnSpc>
              <a:spcBef>
                <a:spcPts val="105"/>
              </a:spcBef>
            </a:pPr>
            <a:r>
              <a:rPr sz="2075">
                <a:solidFill>
                  <a:schemeClr val="bg1"/>
                </a:solidFill>
                <a:cs typeface="+mn-lt"/>
              </a:rPr>
              <a:t>Key Innovation</a:t>
            </a:r>
            <a:endParaRPr sz="2075">
              <a:solidFill>
                <a:schemeClr val="bg1"/>
              </a:solidFill>
              <a:cs typeface="+mn-lt"/>
            </a:endParaRPr>
          </a:p>
          <a:p>
            <a:pPr marL="12700">
              <a:lnSpc>
                <a:spcPct val="150000"/>
              </a:lnSpc>
              <a:spcBef>
                <a:spcPts val="105"/>
              </a:spcBef>
            </a:pPr>
            <a:r>
              <a:rPr sz="2075">
                <a:solidFill>
                  <a:schemeClr val="bg1"/>
                </a:solidFill>
                <a:cs typeface="+mn-lt"/>
              </a:rPr>
              <a:t>Attention mechanisms</a:t>
            </a:r>
            <a:endParaRPr sz="2075">
              <a:solidFill>
                <a:schemeClr val="bg1"/>
              </a:solidFill>
              <a:cs typeface="+mn-lt"/>
            </a:endParaRPr>
          </a:p>
          <a:p>
            <a:pPr marL="12700">
              <a:lnSpc>
                <a:spcPct val="150000"/>
              </a:lnSpc>
              <a:spcBef>
                <a:spcPts val="105"/>
              </a:spcBef>
            </a:pPr>
            <a:r>
              <a:rPr sz="2075">
                <a:solidFill>
                  <a:schemeClr val="bg1"/>
                </a:solidFill>
                <a:cs typeface="+mn-lt"/>
              </a:rPr>
              <a:t>Not Just a big neural network</a:t>
            </a:r>
            <a:endParaRPr sz="2075">
              <a:solidFill>
                <a:schemeClr val="bg1"/>
              </a:solidFill>
              <a:cs typeface="+mn-lt"/>
            </a:endParaRPr>
          </a:p>
        </p:txBody>
      </p:sp>
      <p:grpSp>
        <p:nvGrpSpPr>
          <p:cNvPr id="3" name="object 3"/>
          <p:cNvGrpSpPr/>
          <p:nvPr/>
        </p:nvGrpSpPr>
        <p:grpSpPr>
          <a:xfrm>
            <a:off x="7853715" y="813094"/>
            <a:ext cx="2954935" cy="5045603"/>
            <a:chOff x="11845189" y="1659802"/>
            <a:chExt cx="5414645" cy="9245600"/>
          </a:xfrm>
        </p:grpSpPr>
        <p:pic>
          <p:nvPicPr>
            <p:cNvPr id="4" name="object 4"/>
            <p:cNvPicPr/>
            <p:nvPr/>
          </p:nvPicPr>
          <p:blipFill>
            <a:blip r:embed="rId1" cstate="print"/>
            <a:stretch>
              <a:fillRect/>
            </a:stretch>
          </p:blipFill>
          <p:spPr>
            <a:xfrm>
              <a:off x="11855586" y="1670270"/>
              <a:ext cx="5393653" cy="9224440"/>
            </a:xfrm>
            <a:prstGeom prst="rect">
              <a:avLst/>
            </a:prstGeom>
          </p:spPr>
        </p:pic>
        <p:sp>
          <p:nvSpPr>
            <p:cNvPr id="5" name="object 5"/>
            <p:cNvSpPr/>
            <p:nvPr/>
          </p:nvSpPr>
          <p:spPr>
            <a:xfrm>
              <a:off x="11855660" y="1670273"/>
              <a:ext cx="5393690" cy="9224645"/>
            </a:xfrm>
            <a:custGeom>
              <a:avLst/>
              <a:gdLst/>
              <a:ahLst/>
              <a:cxnLst/>
              <a:rect l="l" t="t" r="r" b="b"/>
              <a:pathLst>
                <a:path w="5393690" h="9224645">
                  <a:moveTo>
                    <a:pt x="0" y="0"/>
                  </a:moveTo>
                  <a:lnTo>
                    <a:pt x="0" y="9224523"/>
                  </a:lnTo>
                  <a:lnTo>
                    <a:pt x="5393488" y="9224523"/>
                  </a:lnTo>
                  <a:lnTo>
                    <a:pt x="5393488" y="0"/>
                  </a:lnTo>
                  <a:lnTo>
                    <a:pt x="0" y="0"/>
                  </a:lnTo>
                  <a:close/>
                </a:path>
              </a:pathLst>
            </a:custGeom>
            <a:ln w="20941">
              <a:solidFill>
                <a:srgbClr val="000000"/>
              </a:solidFill>
            </a:ln>
          </p:spPr>
          <p:txBody>
            <a:bodyPr wrap="square" lIns="0" tIns="0" rIns="0" bIns="0" rtlCol="0"/>
            <a:lstStyle/>
            <a:p>
              <a:endParaRPr sz="980"/>
            </a:p>
          </p:txBody>
        </p:sp>
      </p:grpSp>
      <p:sp>
        <p:nvSpPr>
          <p:cNvPr id="6" name="object 6"/>
          <p:cNvSpPr txBox="1">
            <a:spLocks noGrp="1"/>
          </p:cNvSpPr>
          <p:nvPr>
            <p:ph type="title"/>
          </p:nvPr>
        </p:nvSpPr>
        <p:spPr>
          <a:xfrm>
            <a:off x="818515" y="504825"/>
            <a:ext cx="3846195" cy="313690"/>
          </a:xfrm>
          <a:prstGeom prst="rect">
            <a:avLst/>
          </a:prstGeom>
        </p:spPr>
        <p:txBody>
          <a:bodyPr vert="horz" wrap="square" lIns="0" tIns="6584" rIns="0" bIns="0" rtlCol="0">
            <a:spAutoFit/>
          </a:bodyPr>
          <a:lstStyle/>
          <a:p>
            <a:pPr marL="12700">
              <a:lnSpc>
                <a:spcPct val="100000"/>
              </a:lnSpc>
              <a:spcBef>
                <a:spcPts val="95"/>
              </a:spcBef>
            </a:pPr>
            <a:r>
              <a:rPr sz="2000" b="1">
                <a:solidFill>
                  <a:schemeClr val="bg1"/>
                </a:solidFill>
              </a:rPr>
              <a:t>Attention is all you need</a:t>
            </a:r>
            <a:endParaRPr sz="2000" b="1">
              <a:solidFill>
                <a:schemeClr val="bg1"/>
              </a:solidFill>
            </a:endParaRPr>
          </a:p>
        </p:txBody>
      </p:sp>
      <p:sp>
        <p:nvSpPr>
          <p:cNvPr id="7" name="Text Box 6"/>
          <p:cNvSpPr txBox="1"/>
          <p:nvPr/>
        </p:nvSpPr>
        <p:spPr>
          <a:xfrm>
            <a:off x="1021715" y="1593215"/>
            <a:ext cx="3439795" cy="368300"/>
          </a:xfrm>
          <a:prstGeom prst="rect">
            <a:avLst/>
          </a:prstGeom>
          <a:noFill/>
        </p:spPr>
        <p:txBody>
          <a:bodyPr wrap="none" rtlCol="0">
            <a:spAutoFit/>
          </a:bodyPr>
          <a:p>
            <a:pPr algn="l"/>
            <a:r>
              <a:rPr b="1">
                <a:solidFill>
                  <a:schemeClr val="bg1"/>
                </a:solidFill>
                <a:cs typeface="+mn-lt"/>
                <a:sym typeface="+mn-ea"/>
              </a:rPr>
              <a:t>Transformer Architecture</a:t>
            </a:r>
            <a:endParaRPr lang="en-US" b="1">
              <a:cs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51510" y="2539683"/>
            <a:ext cx="5521325" cy="1778635"/>
          </a:xfrm>
          <a:prstGeom prst="rect">
            <a:avLst/>
          </a:prstGeom>
        </p:spPr>
        <p:txBody>
          <a:bodyPr vert="horz" wrap="square" lIns="0" tIns="6930" rIns="0" bIns="0" rtlCol="0">
            <a:spAutoFit/>
          </a:bodyPr>
          <a:lstStyle/>
          <a:p>
            <a:pPr marL="12700">
              <a:lnSpc>
                <a:spcPct val="100000"/>
              </a:lnSpc>
              <a:spcBef>
                <a:spcPts val="100"/>
              </a:spcBef>
            </a:pPr>
            <a:r>
              <a:rPr lang="pt-PT" sz="5755" b="1" spc="380" dirty="0">
                <a:gradFill>
                  <a:gsLst>
                    <a:gs pos="0">
                      <a:srgbClr val="9EE256"/>
                    </a:gs>
                    <a:gs pos="100000">
                      <a:srgbClr val="52762D"/>
                    </a:gs>
                  </a:gsLst>
                  <a:lin scaled="0"/>
                </a:gradFill>
                <a:sym typeface="+mn-ea"/>
              </a:rPr>
              <a:t>WHAT ARE AI MODELS?</a:t>
            </a:r>
            <a:endParaRPr lang="pt-PT" sz="5755" b="1" spc="380" dirty="0">
              <a:gradFill>
                <a:gsLst>
                  <a:gs pos="0">
                    <a:srgbClr val="9EE256"/>
                  </a:gs>
                  <a:gs pos="100000">
                    <a:srgbClr val="52762D"/>
                  </a:gs>
                </a:gsLst>
                <a:lin scaled="0"/>
              </a:gradFill>
              <a:sym typeface="+mn-ea"/>
            </a:endParaRPr>
          </a:p>
        </p:txBody>
      </p:sp>
      <p:sp>
        <p:nvSpPr>
          <p:cNvPr id="3" name="Oval 2"/>
          <p:cNvSpPr/>
          <p:nvPr/>
        </p:nvSpPr>
        <p:spPr>
          <a:xfrm>
            <a:off x="7146290" y="1882775"/>
            <a:ext cx="3732530" cy="3547745"/>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endParaRPr lang="en-US"/>
          </a:p>
        </p:txBody>
      </p:sp>
      <p:sp>
        <p:nvSpPr>
          <p:cNvPr id="4" name="object 2"/>
          <p:cNvSpPr txBox="1">
            <a:spLocks noGrp="1"/>
          </p:cNvSpPr>
          <p:nvPr/>
        </p:nvSpPr>
        <p:spPr>
          <a:xfrm>
            <a:off x="8221980" y="2799715"/>
            <a:ext cx="1580515" cy="1483360"/>
          </a:xfrm>
          <a:prstGeom prst="rect">
            <a:avLst/>
          </a:prstGeom>
        </p:spPr>
        <p:txBody>
          <a:bodyPr vert="horz" wrap="square" lIns="0" tIns="693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9600" b="1" spc="380" dirty="0">
                <a:gradFill>
                  <a:gsLst>
                    <a:gs pos="0">
                      <a:srgbClr val="7B32B2"/>
                    </a:gs>
                    <a:gs pos="100000">
                      <a:srgbClr val="401A5D"/>
                    </a:gs>
                  </a:gsLst>
                  <a:lin scaled="0"/>
                </a:gradFill>
              </a:rPr>
              <a:t>AI</a:t>
            </a:r>
            <a:endParaRPr lang="pt-PT" sz="9600" b="1" spc="380" dirty="0">
              <a:gradFill>
                <a:gsLst>
                  <a:gs pos="0">
                    <a:srgbClr val="7B32B2"/>
                  </a:gs>
                  <a:gs pos="100000">
                    <a:srgbClr val="401A5D"/>
                  </a:gs>
                </a:gsLst>
                <a:lin scaled="0"/>
              </a:gradFill>
            </a:endParaRPr>
          </a:p>
        </p:txBody>
      </p:sp>
      <p:sp>
        <p:nvSpPr>
          <p:cNvPr id="5" name="Oval 4"/>
          <p:cNvSpPr/>
          <p:nvPr/>
        </p:nvSpPr>
        <p:spPr>
          <a:xfrm>
            <a:off x="6565900" y="79756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bject 2"/>
          <p:cNvSpPr txBox="1">
            <a:spLocks noGrp="1"/>
          </p:cNvSpPr>
          <p:nvPr/>
        </p:nvSpPr>
        <p:spPr>
          <a:xfrm>
            <a:off x="6739890" y="104552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7" name="Oval 6"/>
          <p:cNvSpPr/>
          <p:nvPr/>
        </p:nvSpPr>
        <p:spPr>
          <a:xfrm>
            <a:off x="10671175" y="79756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bject 2"/>
          <p:cNvSpPr txBox="1">
            <a:spLocks noGrp="1"/>
          </p:cNvSpPr>
          <p:nvPr/>
        </p:nvSpPr>
        <p:spPr>
          <a:xfrm>
            <a:off x="10845165" y="104552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10" name="Oval 9"/>
          <p:cNvSpPr/>
          <p:nvPr/>
        </p:nvSpPr>
        <p:spPr>
          <a:xfrm>
            <a:off x="6565900" y="550799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bject 2"/>
          <p:cNvSpPr txBox="1">
            <a:spLocks noGrp="1"/>
          </p:cNvSpPr>
          <p:nvPr/>
        </p:nvSpPr>
        <p:spPr>
          <a:xfrm>
            <a:off x="6739890" y="575595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12" name="Oval 11"/>
          <p:cNvSpPr/>
          <p:nvPr/>
        </p:nvSpPr>
        <p:spPr>
          <a:xfrm>
            <a:off x="10671175" y="5583555"/>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bject 2"/>
          <p:cNvSpPr txBox="1">
            <a:spLocks noGrp="1"/>
          </p:cNvSpPr>
          <p:nvPr/>
        </p:nvSpPr>
        <p:spPr>
          <a:xfrm>
            <a:off x="10845165" y="5831523"/>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76225" y="497840"/>
            <a:ext cx="8604885" cy="1236980"/>
          </a:xfrm>
          <a:prstGeom prst="rect">
            <a:avLst/>
          </a:prstGeom>
        </p:spPr>
        <p:txBody>
          <a:bodyPr vert="horz" wrap="square" lIns="0" tIns="6930" rIns="0" bIns="0" rtlCol="0">
            <a:spAutoFit/>
          </a:bodyPr>
          <a:lstStyle/>
          <a:p>
            <a:pPr marL="12700">
              <a:lnSpc>
                <a:spcPct val="100000"/>
              </a:lnSpc>
              <a:spcBef>
                <a:spcPts val="100"/>
              </a:spcBef>
            </a:pPr>
            <a:r>
              <a:rPr sz="1600" b="1" dirty="0">
                <a:solidFill>
                  <a:schemeClr val="bg1"/>
                </a:solidFill>
                <a:cs typeface="+mj-lt"/>
              </a:rPr>
              <a:t>As Artificial Intelligence (AI) models become more important and widespread in almost every sector, it is increasingly important for businesses to understand how these artificial intelligence models work and the potential implications of using them.</a:t>
            </a:r>
            <a:br>
              <a:rPr sz="1600" b="1" dirty="0">
                <a:solidFill>
                  <a:schemeClr val="bg1"/>
                </a:solidFill>
                <a:cs typeface="+mj-lt"/>
              </a:rPr>
            </a:br>
            <a:endParaRPr sz="1600" b="1" dirty="0">
              <a:solidFill>
                <a:schemeClr val="bg1"/>
              </a:solidFill>
              <a:cs typeface="+mj-lt"/>
            </a:endParaRPr>
          </a:p>
        </p:txBody>
      </p:sp>
      <p:sp>
        <p:nvSpPr>
          <p:cNvPr id="3" name="Text Box 2"/>
          <p:cNvSpPr txBox="1"/>
          <p:nvPr/>
        </p:nvSpPr>
        <p:spPr>
          <a:xfrm>
            <a:off x="53340" y="6423660"/>
            <a:ext cx="5376545" cy="368300"/>
          </a:xfrm>
          <a:prstGeom prst="rect">
            <a:avLst/>
          </a:prstGeom>
          <a:noFill/>
        </p:spPr>
        <p:txBody>
          <a:bodyPr wrap="square" rtlCol="0" anchor="t">
            <a:spAutoFit/>
          </a:bodyPr>
          <a:p>
            <a:r>
              <a:rPr lang="en-US">
                <a:hlinkClick r:id="rId1" action="ppaction://hlinkfile"/>
              </a:rPr>
              <a:t>https://viso.ai/deep-learning/ml-ai-models/</a:t>
            </a:r>
            <a:endParaRPr lang="en-US"/>
          </a:p>
        </p:txBody>
      </p:sp>
      <p:pic>
        <p:nvPicPr>
          <p:cNvPr id="4" name="Picture 3"/>
          <p:cNvPicPr>
            <a:picLocks noChangeAspect="1"/>
          </p:cNvPicPr>
          <p:nvPr/>
        </p:nvPicPr>
        <p:blipFill>
          <a:blip r:embed="rId2"/>
          <a:stretch>
            <a:fillRect/>
          </a:stretch>
        </p:blipFill>
        <p:spPr>
          <a:xfrm>
            <a:off x="10235565" y="314960"/>
            <a:ext cx="1476375" cy="1543050"/>
          </a:xfrm>
          <a:prstGeom prst="rect">
            <a:avLst/>
          </a:prstGeom>
        </p:spPr>
      </p:pic>
      <p:pic>
        <p:nvPicPr>
          <p:cNvPr id="6" name="Picture 5"/>
          <p:cNvPicPr>
            <a:picLocks noChangeAspect="1"/>
          </p:cNvPicPr>
          <p:nvPr/>
        </p:nvPicPr>
        <p:blipFill>
          <a:blip r:embed="rId3"/>
          <a:stretch>
            <a:fillRect/>
          </a:stretch>
        </p:blipFill>
        <p:spPr>
          <a:xfrm>
            <a:off x="5371465" y="2078990"/>
            <a:ext cx="6340475" cy="4514850"/>
          </a:xfrm>
          <a:prstGeom prst="rect">
            <a:avLst/>
          </a:prstGeom>
        </p:spPr>
      </p:pic>
      <p:sp>
        <p:nvSpPr>
          <p:cNvPr id="7" name="Text Box 6"/>
          <p:cNvSpPr txBox="1"/>
          <p:nvPr/>
        </p:nvSpPr>
        <p:spPr>
          <a:xfrm>
            <a:off x="276225" y="2641600"/>
            <a:ext cx="5095875" cy="1114425"/>
          </a:xfrm>
          <a:prstGeom prst="rect">
            <a:avLst/>
          </a:prstGeom>
          <a:noFill/>
        </p:spPr>
        <p:txBody>
          <a:bodyPr wrap="none" rtlCol="0" anchor="t">
            <a:spAutoFit/>
          </a:bodyPr>
          <a:p>
            <a:pPr>
              <a:lnSpc>
                <a:spcPct val="100000"/>
              </a:lnSpc>
              <a:spcBef>
                <a:spcPts val="100"/>
              </a:spcBef>
            </a:pPr>
            <a:r>
              <a:rPr sz="1600" b="1" dirty="0">
                <a:solidFill>
                  <a:schemeClr val="bg1"/>
                </a:solidFill>
                <a:latin typeface="+mj-lt"/>
                <a:cs typeface="+mj-lt"/>
                <a:sym typeface="+mn-ea"/>
              </a:rPr>
              <a:t>AI models and their various applications.</a:t>
            </a:r>
            <a:endParaRPr sz="1600" b="1" dirty="0">
              <a:solidFill>
                <a:schemeClr val="bg1"/>
              </a:solidFill>
              <a:latin typeface="+mj-lt"/>
              <a:cs typeface="+mj-lt"/>
              <a:sym typeface="+mn-ea"/>
            </a:endParaRPr>
          </a:p>
          <a:p>
            <a:pPr>
              <a:lnSpc>
                <a:spcPct val="100000"/>
              </a:lnSpc>
              <a:spcBef>
                <a:spcPts val="100"/>
              </a:spcBef>
            </a:pPr>
            <a:r>
              <a:rPr sz="1600" b="1" dirty="0">
                <a:solidFill>
                  <a:schemeClr val="bg1"/>
                </a:solidFill>
                <a:latin typeface="+mj-lt"/>
                <a:cs typeface="+mj-lt"/>
                <a:sym typeface="+mn-ea"/>
              </a:rPr>
              <a:t>We will explore popular use cases of AI </a:t>
            </a:r>
            <a:endParaRPr sz="1600" b="1" dirty="0">
              <a:solidFill>
                <a:schemeClr val="bg1"/>
              </a:solidFill>
              <a:latin typeface="+mj-lt"/>
              <a:cs typeface="+mj-lt"/>
              <a:sym typeface="+mn-ea"/>
            </a:endParaRPr>
          </a:p>
          <a:p>
            <a:pPr>
              <a:lnSpc>
                <a:spcPct val="100000"/>
              </a:lnSpc>
              <a:spcBef>
                <a:spcPts val="100"/>
              </a:spcBef>
            </a:pPr>
            <a:r>
              <a:rPr sz="1600" b="1" dirty="0">
                <a:solidFill>
                  <a:schemeClr val="bg1"/>
                </a:solidFill>
                <a:latin typeface="+mj-lt"/>
                <a:cs typeface="+mj-lt"/>
                <a:sym typeface="+mn-ea"/>
              </a:rPr>
              <a:t>models and discuss how they can be used </a:t>
            </a:r>
            <a:endParaRPr sz="1600" b="1" dirty="0">
              <a:solidFill>
                <a:schemeClr val="bg1"/>
              </a:solidFill>
              <a:latin typeface="+mj-lt"/>
              <a:cs typeface="+mj-lt"/>
              <a:sym typeface="+mn-ea"/>
            </a:endParaRPr>
          </a:p>
          <a:p>
            <a:pPr>
              <a:lnSpc>
                <a:spcPct val="100000"/>
              </a:lnSpc>
              <a:spcBef>
                <a:spcPts val="100"/>
              </a:spcBef>
            </a:pPr>
            <a:r>
              <a:rPr sz="1600" b="1" dirty="0">
                <a:solidFill>
                  <a:schemeClr val="bg1"/>
                </a:solidFill>
                <a:latin typeface="+mj-lt"/>
                <a:cs typeface="+mj-lt"/>
                <a:sym typeface="+mn-ea"/>
              </a:rPr>
              <a:t>effectively in business and other settings. </a:t>
            </a:r>
            <a:endParaRPr lang="en-US" sz="1600">
              <a:latin typeface="+mj-lt"/>
              <a:cs typeface="+mj-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8219440" y="6489700"/>
            <a:ext cx="3669030" cy="368300"/>
          </a:xfrm>
          <a:prstGeom prst="rect">
            <a:avLst/>
          </a:prstGeom>
          <a:noFill/>
        </p:spPr>
        <p:txBody>
          <a:bodyPr wrap="none" rtlCol="0">
            <a:spAutoFit/>
          </a:bodyPr>
          <a:p>
            <a:pPr algn="l"/>
            <a:r>
              <a:rPr lang="en-US">
                <a:hlinkClick r:id="rId2" action="ppaction://hlinkfile"/>
              </a:rPr>
              <a:t>https://huggingface.co/models</a:t>
            </a:r>
            <a:endParaRPr lang="en-US"/>
          </a:p>
        </p:txBody>
      </p:sp>
      <p:pic>
        <p:nvPicPr>
          <p:cNvPr id="5" name="Picture 4"/>
          <p:cNvPicPr>
            <a:picLocks noChangeAspect="1"/>
          </p:cNvPicPr>
          <p:nvPr/>
        </p:nvPicPr>
        <p:blipFill>
          <a:blip r:embed="rId3"/>
          <a:stretch>
            <a:fillRect/>
          </a:stretch>
        </p:blipFill>
        <p:spPr>
          <a:xfrm>
            <a:off x="10207625" y="1169670"/>
            <a:ext cx="1680845" cy="1769745"/>
          </a:xfrm>
          <a:prstGeom prst="rect">
            <a:avLst/>
          </a:prstGeom>
        </p:spPr>
      </p:pic>
      <p:sp>
        <p:nvSpPr>
          <p:cNvPr id="6" name="Rectangles 5"/>
          <p:cNvSpPr/>
          <p:nvPr/>
        </p:nvSpPr>
        <p:spPr>
          <a:xfrm>
            <a:off x="20320" y="779145"/>
            <a:ext cx="3185795" cy="2463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065770" y="545465"/>
            <a:ext cx="3538855" cy="3538855"/>
          </a:xfrm>
          <a:prstGeom prst="rect">
            <a:avLst/>
          </a:prstGeom>
        </p:spPr>
      </p:pic>
      <p:sp>
        <p:nvSpPr>
          <p:cNvPr id="7" name="Title 6"/>
          <p:cNvSpPr/>
          <p:nvPr>
            <p:ph type="title"/>
          </p:nvPr>
        </p:nvSpPr>
        <p:spPr/>
        <p:txBody>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nvSpPr>
        <p:spPr>
          <a:xfrm>
            <a:off x="651510" y="2539683"/>
            <a:ext cx="7161530" cy="1778635"/>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5755" b="1" spc="380" dirty="0">
                <a:gradFill>
                  <a:gsLst>
                    <a:gs pos="0">
                      <a:srgbClr val="14CD68"/>
                    </a:gs>
                    <a:gs pos="100000">
                      <a:srgbClr val="035C7D"/>
                    </a:gs>
                  </a:gsLst>
                  <a:lin scaled="0"/>
                </a:gradFill>
                <a:sym typeface="+mn-ea"/>
              </a:rPr>
              <a:t>WHAT IS SPRING AI</a:t>
            </a:r>
            <a:endParaRPr lang="pt-PT" sz="5755" b="1" spc="380" dirty="0">
              <a:gradFill>
                <a:gsLst>
                  <a:gs pos="0">
                    <a:srgbClr val="14CD68"/>
                  </a:gs>
                  <a:gs pos="100000">
                    <a:srgbClr val="035C7D"/>
                  </a:gs>
                </a:gsLst>
                <a:lin scaled="0"/>
              </a:gradFill>
            </a:endParaRPr>
          </a:p>
        </p:txBody>
      </p:sp>
      <p:pic>
        <p:nvPicPr>
          <p:cNvPr id="5" name="Picture 4" descr="spring-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7190" y="5438140"/>
            <a:ext cx="3600450" cy="9239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909955" y="1858645"/>
            <a:ext cx="3417570" cy="311150"/>
          </a:xfrm>
          <a:prstGeom prst="rect">
            <a:avLst/>
          </a:prstGeom>
        </p:spPr>
        <p:txBody>
          <a:bodyPr vert="horz" wrap="square" lIns="0" tIns="6237" rIns="0" bIns="0" rtlCol="0">
            <a:spAutoFit/>
          </a:bodyPr>
          <a:lstStyle/>
          <a:p>
            <a:pPr marL="12065" indent="0">
              <a:lnSpc>
                <a:spcPct val="100000"/>
              </a:lnSpc>
              <a:spcBef>
                <a:spcPts val="90"/>
              </a:spcBef>
              <a:buSzPct val="122000"/>
              <a:buNone/>
              <a:tabLst>
                <a:tab pos="541020" algn="l"/>
                <a:tab pos="541655" algn="l"/>
              </a:tabLst>
            </a:pPr>
            <a:r>
              <a:rPr sz="1990" spc="55" dirty="0">
                <a:solidFill>
                  <a:schemeClr val="bg1"/>
                </a:solidFill>
                <a:latin typeface="+mj-lt"/>
                <a:cs typeface="+mj-lt"/>
              </a:rPr>
              <a:t>A new Spring Project</a:t>
            </a:r>
            <a:endParaRPr sz="1990" spc="55" dirty="0">
              <a:solidFill>
                <a:schemeClr val="bg1"/>
              </a:solidFill>
              <a:latin typeface="+mj-lt"/>
              <a:cs typeface="+mj-lt"/>
            </a:endParaRPr>
          </a:p>
        </p:txBody>
      </p:sp>
      <p:sp>
        <p:nvSpPr>
          <p:cNvPr id="4" name="object 4"/>
          <p:cNvSpPr txBox="1"/>
          <p:nvPr/>
        </p:nvSpPr>
        <p:spPr>
          <a:xfrm>
            <a:off x="1060450" y="2501265"/>
            <a:ext cx="4930775" cy="2565400"/>
          </a:xfrm>
          <a:prstGeom prst="rect">
            <a:avLst/>
          </a:prstGeom>
        </p:spPr>
        <p:txBody>
          <a:bodyPr vert="horz" wrap="square" lIns="0" tIns="8663" rIns="0" bIns="0" rtlCol="0">
            <a:spAutoFit/>
          </a:bodyPr>
          <a:lstStyle/>
          <a:p>
            <a:pPr marL="12700" indent="0">
              <a:lnSpc>
                <a:spcPct val="150000"/>
              </a:lnSpc>
              <a:spcBef>
                <a:spcPts val="125"/>
              </a:spcBef>
              <a:buFont typeface="Arial" panose="02080604020202020204" pitchFamily="34" charset="0"/>
              <a:buNone/>
            </a:pPr>
            <a:r>
              <a:rPr b="1" spc="40" dirty="0">
                <a:solidFill>
                  <a:schemeClr val="bg1"/>
                </a:solidFill>
                <a:uFill>
                  <a:solidFill>
                    <a:srgbClr val="FFFFFF"/>
                  </a:solidFill>
                </a:uFill>
                <a:cs typeface="+mn-lt"/>
              </a:rPr>
              <a:t>Mark Pollack</a:t>
            </a:r>
            <a:endParaRPr b="1" spc="40" dirty="0">
              <a:solidFill>
                <a:schemeClr val="bg1"/>
              </a:solidFill>
              <a:uFill>
                <a:solidFill>
                  <a:srgbClr val="FFFFFF"/>
                </a:solidFill>
              </a:uFill>
              <a:cs typeface="+mn-lt"/>
            </a:endParaRPr>
          </a:p>
          <a:p>
            <a:pPr marL="12700" indent="0">
              <a:lnSpc>
                <a:spcPct val="150000"/>
              </a:lnSpc>
              <a:spcBef>
                <a:spcPts val="125"/>
              </a:spcBef>
              <a:buFont typeface="Arial" panose="02080604020202020204" pitchFamily="34" charset="0"/>
              <a:buNone/>
            </a:pPr>
            <a:r>
              <a:rPr b="1" spc="40" dirty="0">
                <a:solidFill>
                  <a:schemeClr val="bg1"/>
                </a:solidFill>
                <a:uFill>
                  <a:solidFill>
                    <a:srgbClr val="FFFFFF"/>
                  </a:solidFill>
                </a:uFill>
                <a:cs typeface="+mn-lt"/>
              </a:rPr>
              <a:t>Current Version 1.0.0-M2  </a:t>
            </a:r>
            <a:r>
              <a:rPr lang="pt-PT" b="1" spc="40" dirty="0">
                <a:solidFill>
                  <a:schemeClr val="bg1"/>
                </a:solidFill>
                <a:uFill>
                  <a:solidFill>
                    <a:srgbClr val="FFFFFF"/>
                  </a:solidFill>
                </a:uFill>
                <a:cs typeface="+mn-lt"/>
              </a:rPr>
              <a:t>  </a:t>
            </a:r>
            <a:r>
              <a:rPr b="1" spc="40" dirty="0">
                <a:solidFill>
                  <a:schemeClr val="bg1"/>
                </a:solidFill>
                <a:uFill>
                  <a:solidFill>
                    <a:srgbClr val="FFFFFF"/>
                  </a:solidFill>
                </a:uFill>
                <a:cs typeface="+mn-lt"/>
              </a:rPr>
              <a:t>https://spring.io/projects/spring-ai</a:t>
            </a:r>
            <a:endParaRPr b="1" spc="40" dirty="0">
              <a:solidFill>
                <a:schemeClr val="bg1"/>
              </a:solidFill>
              <a:uFill>
                <a:solidFill>
                  <a:srgbClr val="FFFFFF"/>
                </a:solidFill>
              </a:uFill>
              <a:cs typeface="+mn-lt"/>
            </a:endParaRPr>
          </a:p>
          <a:p>
            <a:pPr marL="12700" indent="0">
              <a:lnSpc>
                <a:spcPct val="150000"/>
              </a:lnSpc>
              <a:spcBef>
                <a:spcPts val="125"/>
              </a:spcBef>
              <a:buFont typeface="Arial" panose="02080604020202020204" pitchFamily="34" charset="0"/>
              <a:buNone/>
            </a:pPr>
            <a:r>
              <a:rPr b="1" spc="40" dirty="0">
                <a:solidFill>
                  <a:schemeClr val="bg1"/>
                </a:solidFill>
                <a:uFill>
                  <a:solidFill>
                    <a:srgbClr val="FFFFFF"/>
                  </a:solidFill>
                </a:uFill>
                <a:cs typeface="+mn-lt"/>
              </a:rPr>
              <a:t>Inspired by Python projects</a:t>
            </a:r>
            <a:endParaRPr b="1" spc="40" dirty="0">
              <a:solidFill>
                <a:schemeClr val="bg1"/>
              </a:solidFill>
              <a:uFill>
                <a:solidFill>
                  <a:srgbClr val="FFFFFF"/>
                </a:solidFill>
              </a:uFill>
              <a:cs typeface="+mn-lt"/>
            </a:endParaRPr>
          </a:p>
          <a:p>
            <a:pPr marL="12700" indent="0">
              <a:lnSpc>
                <a:spcPct val="150000"/>
              </a:lnSpc>
              <a:spcBef>
                <a:spcPts val="125"/>
              </a:spcBef>
              <a:buFont typeface="Arial" panose="02080604020202020204" pitchFamily="34" charset="0"/>
              <a:buNone/>
            </a:pPr>
            <a:r>
              <a:rPr b="1" spc="40" dirty="0">
                <a:solidFill>
                  <a:schemeClr val="bg1"/>
                </a:solidFill>
                <a:uFill>
                  <a:solidFill>
                    <a:srgbClr val="FFFFFF"/>
                  </a:solidFill>
                </a:uFill>
                <a:cs typeface="+mn-lt"/>
              </a:rPr>
              <a:t>LangChain</a:t>
            </a:r>
            <a:endParaRPr b="1" spc="40" dirty="0">
              <a:solidFill>
                <a:schemeClr val="bg1"/>
              </a:solidFill>
              <a:uFill>
                <a:solidFill>
                  <a:srgbClr val="FFFFFF"/>
                </a:solidFill>
              </a:uFill>
              <a:cs typeface="+mn-lt"/>
            </a:endParaRPr>
          </a:p>
          <a:p>
            <a:pPr marL="12700" indent="0">
              <a:lnSpc>
                <a:spcPct val="150000"/>
              </a:lnSpc>
              <a:spcBef>
                <a:spcPts val="125"/>
              </a:spcBef>
              <a:buFont typeface="Arial" panose="02080604020202020204" pitchFamily="34" charset="0"/>
              <a:buNone/>
            </a:pPr>
            <a:r>
              <a:rPr b="1" spc="40" dirty="0">
                <a:solidFill>
                  <a:schemeClr val="bg1"/>
                </a:solidFill>
                <a:uFill>
                  <a:solidFill>
                    <a:srgbClr val="FFFFFF"/>
                  </a:solidFill>
                </a:uFill>
                <a:cs typeface="+mn-lt"/>
              </a:rPr>
              <a:t>LllamaIndex</a:t>
            </a:r>
            <a:endParaRPr b="1" spc="40" dirty="0">
              <a:solidFill>
                <a:schemeClr val="bg1"/>
              </a:solidFill>
              <a:uFill>
                <a:solidFill>
                  <a:srgbClr val="FFFFFF"/>
                </a:solidFill>
              </a:uFill>
              <a:cs typeface="+mn-lt"/>
            </a:endParaRPr>
          </a:p>
        </p:txBody>
      </p:sp>
      <p:grpSp>
        <p:nvGrpSpPr>
          <p:cNvPr id="8" name="object 8"/>
          <p:cNvGrpSpPr/>
          <p:nvPr/>
        </p:nvGrpSpPr>
        <p:grpSpPr>
          <a:xfrm>
            <a:off x="6718938" y="523907"/>
            <a:ext cx="4969364" cy="5091346"/>
            <a:chOff x="10010166" y="1636050"/>
            <a:chExt cx="9105900" cy="9329420"/>
          </a:xfrm>
        </p:grpSpPr>
        <p:pic>
          <p:nvPicPr>
            <p:cNvPr id="9" name="object 9"/>
            <p:cNvPicPr/>
            <p:nvPr/>
          </p:nvPicPr>
          <p:blipFill>
            <a:blip r:embed="rId1" cstate="print"/>
            <a:stretch>
              <a:fillRect/>
            </a:stretch>
          </p:blipFill>
          <p:spPr>
            <a:xfrm>
              <a:off x="10010166" y="1636050"/>
              <a:ext cx="9105417" cy="9329232"/>
            </a:xfrm>
            <a:prstGeom prst="rect">
              <a:avLst/>
            </a:prstGeom>
          </p:spPr>
        </p:pic>
        <p:pic>
          <p:nvPicPr>
            <p:cNvPr id="10" name="object 10"/>
            <p:cNvPicPr/>
            <p:nvPr/>
          </p:nvPicPr>
          <p:blipFill>
            <a:blip r:embed="rId2" cstate="print"/>
            <a:stretch>
              <a:fillRect/>
            </a:stretch>
          </p:blipFill>
          <p:spPr>
            <a:xfrm>
              <a:off x="10052050" y="1670270"/>
              <a:ext cx="9000734" cy="9224440"/>
            </a:xfrm>
            <a:prstGeom prst="rect">
              <a:avLst/>
            </a:prstGeom>
          </p:spPr>
        </p:pic>
        <p:sp>
          <p:nvSpPr>
            <p:cNvPr id="11" name="object 11"/>
            <p:cNvSpPr/>
            <p:nvPr/>
          </p:nvSpPr>
          <p:spPr>
            <a:xfrm>
              <a:off x="10052050" y="1670273"/>
              <a:ext cx="9001125" cy="9224645"/>
            </a:xfrm>
            <a:custGeom>
              <a:avLst/>
              <a:gdLst/>
              <a:ahLst/>
              <a:cxnLst/>
              <a:rect l="l" t="t" r="r" b="b"/>
              <a:pathLst>
                <a:path w="9001125" h="9224645">
                  <a:moveTo>
                    <a:pt x="0" y="0"/>
                  </a:moveTo>
                  <a:lnTo>
                    <a:pt x="0" y="9224523"/>
                  </a:lnTo>
                  <a:lnTo>
                    <a:pt x="9000708" y="9224523"/>
                  </a:lnTo>
                  <a:lnTo>
                    <a:pt x="9000708" y="0"/>
                  </a:lnTo>
                  <a:lnTo>
                    <a:pt x="0" y="0"/>
                  </a:lnTo>
                  <a:close/>
                </a:path>
              </a:pathLst>
            </a:custGeom>
            <a:ln w="20941">
              <a:solidFill>
                <a:srgbClr val="FFFFFF"/>
              </a:solidFill>
            </a:ln>
          </p:spPr>
          <p:txBody>
            <a:bodyPr wrap="square" lIns="0" tIns="0" rIns="0" bIns="0" rtlCol="0"/>
            <a:lstStyle/>
            <a:p>
              <a:endParaRPr sz="980"/>
            </a:p>
          </p:txBody>
        </p:sp>
      </p:grpSp>
      <p:sp>
        <p:nvSpPr>
          <p:cNvPr id="12" name="object 12"/>
          <p:cNvSpPr txBox="1">
            <a:spLocks noGrp="1"/>
          </p:cNvSpPr>
          <p:nvPr>
            <p:ph type="title"/>
          </p:nvPr>
        </p:nvSpPr>
        <p:spPr>
          <a:xfrm>
            <a:off x="909955" y="524193"/>
            <a:ext cx="4711065" cy="912495"/>
          </a:xfrm>
          <a:prstGeom prst="rect">
            <a:avLst/>
          </a:prstGeom>
        </p:spPr>
        <p:txBody>
          <a:bodyPr vert="horz" wrap="square" lIns="0" tIns="7277" rIns="0" bIns="0" rtlCol="0">
            <a:spAutoFit/>
          </a:bodyPr>
          <a:lstStyle/>
          <a:p>
            <a:pPr marL="16510">
              <a:lnSpc>
                <a:spcPct val="100000"/>
              </a:lnSpc>
              <a:spcBef>
                <a:spcPts val="105"/>
              </a:spcBef>
            </a:pPr>
            <a:r>
              <a:rPr sz="3600" b="1">
                <a:solidFill>
                  <a:schemeClr val="bg1"/>
                </a:solidFill>
                <a:cs typeface="+mj-lt"/>
              </a:rPr>
              <a:t>Spring AI</a:t>
            </a:r>
            <a:br>
              <a:rPr sz="2290">
                <a:solidFill>
                  <a:schemeClr val="bg1"/>
                </a:solidFill>
                <a:cs typeface="+mj-lt"/>
              </a:rPr>
            </a:br>
            <a:r>
              <a:rPr sz="2290">
                <a:solidFill>
                  <a:schemeClr val="bg1"/>
                </a:solidFill>
                <a:cs typeface="+mj-lt"/>
              </a:rPr>
              <a:t>AI for Spring Developers</a:t>
            </a:r>
            <a:endParaRPr sz="2290">
              <a:solidFill>
                <a:schemeClr val="bg1"/>
              </a:solidFill>
              <a:cs typeface="+mj-lt"/>
            </a:endParaRPr>
          </a:p>
        </p:txBody>
      </p:sp>
      <p:sp>
        <p:nvSpPr>
          <p:cNvPr id="16" name="Text Box 15"/>
          <p:cNvSpPr txBox="1"/>
          <p:nvPr/>
        </p:nvSpPr>
        <p:spPr>
          <a:xfrm>
            <a:off x="460375" y="6207125"/>
            <a:ext cx="6130290" cy="368300"/>
          </a:xfrm>
          <a:prstGeom prst="rect">
            <a:avLst/>
          </a:prstGeom>
          <a:noFill/>
        </p:spPr>
        <p:txBody>
          <a:bodyPr wrap="none" rtlCol="0">
            <a:spAutoFit/>
          </a:bodyPr>
          <a:p>
            <a:pPr algn="l"/>
            <a:r>
              <a:rPr lang="en-US">
                <a:hlinkClick r:id="rId3" action="ppaction://hlinkfile"/>
              </a:rPr>
              <a:t>https://docs.spring.io/spring-ai/reference/index.html</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object 4"/>
          <p:cNvSpPr txBox="1"/>
          <p:nvPr/>
        </p:nvSpPr>
        <p:spPr>
          <a:xfrm>
            <a:off x="1146810" y="1760855"/>
            <a:ext cx="5443855" cy="2597150"/>
          </a:xfrm>
          <a:prstGeom prst="rect">
            <a:avLst/>
          </a:prstGeom>
        </p:spPr>
        <p:txBody>
          <a:bodyPr vert="horz" wrap="square" lIns="0" tIns="8663" rIns="0" bIns="0" rtlCol="0">
            <a:spAutoFit/>
          </a:bodyPr>
          <a:lstStyle/>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mj-lt"/>
                <a:cs typeface="+mj-lt"/>
              </a:rPr>
              <a:t>Aligns with Spring project design values</a:t>
            </a:r>
            <a:endParaRPr spc="40" dirty="0">
              <a:solidFill>
                <a:schemeClr val="bg1"/>
              </a:solidFill>
              <a:uFill>
                <a:solidFill>
                  <a:srgbClr val="FFFFFF"/>
                </a:solidFill>
              </a:uFill>
              <a:latin typeface="+mj-lt"/>
              <a:cs typeface="+mj-lt"/>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mj-lt"/>
                <a:cs typeface="+mj-lt"/>
              </a:rPr>
              <a:t>Component Abstractions &amp; Default  Implementations</a:t>
            </a:r>
            <a:endParaRPr spc="40" dirty="0">
              <a:solidFill>
                <a:schemeClr val="bg1"/>
              </a:solidFill>
              <a:uFill>
                <a:solidFill>
                  <a:srgbClr val="FFFFFF"/>
                </a:solidFill>
              </a:uFill>
              <a:latin typeface="+mj-lt"/>
              <a:cs typeface="+mj-lt"/>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mj-lt"/>
                <a:cs typeface="+mj-lt"/>
              </a:rPr>
              <a:t>Portable Chat Completion and EmbeddingClient</a:t>
            </a:r>
            <a:endParaRPr spc="40" dirty="0">
              <a:solidFill>
                <a:schemeClr val="bg1"/>
              </a:solidFill>
              <a:uFill>
                <a:solidFill>
                  <a:srgbClr val="FFFFFF"/>
                </a:solidFill>
              </a:uFill>
              <a:latin typeface="+mj-lt"/>
              <a:cs typeface="+mj-lt"/>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mj-lt"/>
                <a:cs typeface="+mj-lt"/>
              </a:rPr>
              <a:t>Multimodality Support</a:t>
            </a:r>
            <a:endParaRPr spc="40" dirty="0">
              <a:solidFill>
                <a:schemeClr val="bg1"/>
              </a:solidFill>
              <a:uFill>
                <a:solidFill>
                  <a:srgbClr val="FFFFFF"/>
                </a:solidFill>
              </a:uFill>
              <a:latin typeface="+mj-lt"/>
              <a:cs typeface="+mj-lt"/>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mj-lt"/>
                <a:cs typeface="+mj-lt"/>
              </a:rPr>
              <a:t>Portable Vector Store API &amp; Query Language</a:t>
            </a:r>
            <a:endParaRPr spc="40" dirty="0">
              <a:solidFill>
                <a:schemeClr val="bg1"/>
              </a:solidFill>
              <a:uFill>
                <a:solidFill>
                  <a:srgbClr val="FFFFFF"/>
                </a:solidFill>
              </a:uFill>
              <a:latin typeface="+mj-lt"/>
              <a:cs typeface="+mj-lt"/>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mj-lt"/>
                <a:cs typeface="+mj-lt"/>
              </a:rPr>
              <a:t>Function Calling</a:t>
            </a:r>
            <a:endParaRPr spc="40" dirty="0">
              <a:solidFill>
                <a:schemeClr val="bg1"/>
              </a:solidFill>
              <a:uFill>
                <a:solidFill>
                  <a:srgbClr val="FFFFFF"/>
                </a:solidFill>
              </a:uFill>
              <a:latin typeface="+mj-lt"/>
              <a:cs typeface="+mj-lt"/>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mj-lt"/>
                <a:cs typeface="+mj-lt"/>
              </a:rPr>
              <a:t>Key Components</a:t>
            </a:r>
            <a:endParaRPr spc="40" dirty="0">
              <a:solidFill>
                <a:schemeClr val="bg1"/>
              </a:solidFill>
              <a:uFill>
                <a:solidFill>
                  <a:srgbClr val="FFFFFF"/>
                </a:solidFill>
              </a:uFill>
              <a:latin typeface="+mj-lt"/>
              <a:cs typeface="+mj-lt"/>
            </a:endParaRPr>
          </a:p>
        </p:txBody>
      </p:sp>
      <p:grpSp>
        <p:nvGrpSpPr>
          <p:cNvPr id="8" name="object 8"/>
          <p:cNvGrpSpPr/>
          <p:nvPr/>
        </p:nvGrpSpPr>
        <p:grpSpPr>
          <a:xfrm>
            <a:off x="6718938" y="523907"/>
            <a:ext cx="4969364" cy="5091346"/>
            <a:chOff x="10010166" y="1636050"/>
            <a:chExt cx="9105900" cy="9329420"/>
          </a:xfrm>
        </p:grpSpPr>
        <p:pic>
          <p:nvPicPr>
            <p:cNvPr id="9" name="object 9"/>
            <p:cNvPicPr/>
            <p:nvPr/>
          </p:nvPicPr>
          <p:blipFill>
            <a:blip r:embed="rId1" cstate="print"/>
            <a:stretch>
              <a:fillRect/>
            </a:stretch>
          </p:blipFill>
          <p:spPr>
            <a:xfrm>
              <a:off x="10010166" y="1636050"/>
              <a:ext cx="9105417" cy="9329232"/>
            </a:xfrm>
            <a:prstGeom prst="rect">
              <a:avLst/>
            </a:prstGeom>
          </p:spPr>
        </p:pic>
        <p:pic>
          <p:nvPicPr>
            <p:cNvPr id="10" name="object 10"/>
            <p:cNvPicPr/>
            <p:nvPr/>
          </p:nvPicPr>
          <p:blipFill>
            <a:blip r:embed="rId2" cstate="print"/>
            <a:stretch>
              <a:fillRect/>
            </a:stretch>
          </p:blipFill>
          <p:spPr>
            <a:xfrm>
              <a:off x="10052050" y="1670270"/>
              <a:ext cx="9000734" cy="9224440"/>
            </a:xfrm>
            <a:prstGeom prst="rect">
              <a:avLst/>
            </a:prstGeom>
          </p:spPr>
        </p:pic>
        <p:sp>
          <p:nvSpPr>
            <p:cNvPr id="11" name="object 11"/>
            <p:cNvSpPr/>
            <p:nvPr/>
          </p:nvSpPr>
          <p:spPr>
            <a:xfrm>
              <a:off x="10052050" y="1670273"/>
              <a:ext cx="9001125" cy="9224645"/>
            </a:xfrm>
            <a:custGeom>
              <a:avLst/>
              <a:gdLst/>
              <a:ahLst/>
              <a:cxnLst/>
              <a:rect l="l" t="t" r="r" b="b"/>
              <a:pathLst>
                <a:path w="9001125" h="9224645">
                  <a:moveTo>
                    <a:pt x="0" y="0"/>
                  </a:moveTo>
                  <a:lnTo>
                    <a:pt x="0" y="9224523"/>
                  </a:lnTo>
                  <a:lnTo>
                    <a:pt x="9000708" y="9224523"/>
                  </a:lnTo>
                  <a:lnTo>
                    <a:pt x="9000708" y="0"/>
                  </a:lnTo>
                  <a:lnTo>
                    <a:pt x="0" y="0"/>
                  </a:lnTo>
                  <a:close/>
                </a:path>
              </a:pathLst>
            </a:custGeom>
            <a:ln w="20941">
              <a:solidFill>
                <a:srgbClr val="FFFFFF"/>
              </a:solidFill>
            </a:ln>
          </p:spPr>
          <p:txBody>
            <a:bodyPr wrap="square" lIns="0" tIns="0" rIns="0" bIns="0" rtlCol="0"/>
            <a:lstStyle/>
            <a:p>
              <a:endParaRPr sz="980"/>
            </a:p>
          </p:txBody>
        </p:sp>
      </p:grpSp>
      <p:sp>
        <p:nvSpPr>
          <p:cNvPr id="12" name="object 12"/>
          <p:cNvSpPr txBox="1">
            <a:spLocks noGrp="1"/>
          </p:cNvSpPr>
          <p:nvPr>
            <p:ph type="title"/>
          </p:nvPr>
        </p:nvSpPr>
        <p:spPr>
          <a:xfrm>
            <a:off x="909955" y="524193"/>
            <a:ext cx="4382770" cy="912495"/>
          </a:xfrm>
          <a:prstGeom prst="rect">
            <a:avLst/>
          </a:prstGeom>
        </p:spPr>
        <p:txBody>
          <a:bodyPr vert="horz" wrap="square" lIns="0" tIns="7277" rIns="0" bIns="0" rtlCol="0">
            <a:spAutoFit/>
          </a:bodyPr>
          <a:lstStyle/>
          <a:p>
            <a:pPr marL="16510">
              <a:lnSpc>
                <a:spcPct val="100000"/>
              </a:lnSpc>
              <a:spcBef>
                <a:spcPts val="105"/>
              </a:spcBef>
            </a:pPr>
            <a:r>
              <a:rPr sz="3600" b="1">
                <a:solidFill>
                  <a:schemeClr val="bg1"/>
                </a:solidFill>
                <a:cs typeface="+mj-lt"/>
              </a:rPr>
              <a:t>Spring AI</a:t>
            </a:r>
            <a:br>
              <a:rPr sz="2290">
                <a:solidFill>
                  <a:schemeClr val="bg1"/>
                </a:solidFill>
                <a:cs typeface="+mj-lt"/>
              </a:rPr>
            </a:br>
            <a:r>
              <a:rPr sz="2290">
                <a:solidFill>
                  <a:schemeClr val="bg1"/>
                </a:solidFill>
                <a:cs typeface="+mj-lt"/>
              </a:rPr>
              <a:t>AI for Spring Developers</a:t>
            </a:r>
            <a:endParaRPr sz="2290">
              <a:solidFill>
                <a:schemeClr val="bg1"/>
              </a:solidFill>
              <a:cs typeface="+mj-lt"/>
            </a:endParaRPr>
          </a:p>
        </p:txBody>
      </p:sp>
      <p:sp>
        <p:nvSpPr>
          <p:cNvPr id="16" name="Text Box 15"/>
          <p:cNvSpPr txBox="1"/>
          <p:nvPr/>
        </p:nvSpPr>
        <p:spPr>
          <a:xfrm>
            <a:off x="460375" y="6207125"/>
            <a:ext cx="6130290" cy="368300"/>
          </a:xfrm>
          <a:prstGeom prst="rect">
            <a:avLst/>
          </a:prstGeom>
          <a:noFill/>
        </p:spPr>
        <p:txBody>
          <a:bodyPr wrap="none" rtlCol="0">
            <a:spAutoFit/>
          </a:bodyPr>
          <a:p>
            <a:pPr algn="l"/>
            <a:r>
              <a:rPr lang="en-US">
                <a:hlinkClick r:id="rId3" action="ppaction://hlinkfile"/>
              </a:rPr>
              <a:t>https://docs.spring.io/spring-ai/reference/index.html</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58470" y="501968"/>
            <a:ext cx="9093835" cy="744220"/>
          </a:xfrm>
          <a:prstGeom prst="rect">
            <a:avLst/>
          </a:prstGeom>
        </p:spPr>
        <p:txBody>
          <a:bodyPr vert="horz" wrap="square" lIns="0" tIns="37426" rIns="0" bIns="0" rtlCol="0">
            <a:spAutoFit/>
          </a:bodyPr>
          <a:lstStyle/>
          <a:p>
            <a:pPr marL="16510">
              <a:lnSpc>
                <a:spcPct val="100000"/>
              </a:lnSpc>
              <a:spcBef>
                <a:spcPts val="540"/>
              </a:spcBef>
            </a:pPr>
            <a:r>
              <a:rPr sz="2800" b="1" spc="180" dirty="0">
                <a:solidFill>
                  <a:schemeClr val="bg1"/>
                </a:solidFill>
                <a:latin typeface="+mn-lt"/>
                <a:cs typeface="+mn-lt"/>
              </a:rPr>
              <a:t>Spring AI API</a:t>
            </a:r>
            <a:br>
              <a:rPr sz="2290" b="1" spc="180" dirty="0">
                <a:solidFill>
                  <a:schemeClr val="bg1"/>
                </a:solidFill>
                <a:latin typeface="+mn-lt"/>
                <a:cs typeface="+mn-lt"/>
              </a:rPr>
            </a:br>
            <a:r>
              <a:rPr sz="1800" b="1" spc="180" dirty="0">
                <a:solidFill>
                  <a:schemeClr val="bg1"/>
                </a:solidFill>
                <a:latin typeface="+mn-lt"/>
                <a:cs typeface="+mn-lt"/>
              </a:rPr>
              <a:t>The Spring AI API covers a wide range of functionalities</a:t>
            </a:r>
            <a:endParaRPr sz="1800" b="1" spc="180" dirty="0">
              <a:solidFill>
                <a:schemeClr val="bg1"/>
              </a:solidFill>
              <a:latin typeface="+mn-lt"/>
              <a:cs typeface="+mn-lt"/>
            </a:endParaRPr>
          </a:p>
        </p:txBody>
      </p:sp>
      <p:sp>
        <p:nvSpPr>
          <p:cNvPr id="9" name="Rectangles 8"/>
          <p:cNvSpPr/>
          <p:nvPr/>
        </p:nvSpPr>
        <p:spPr>
          <a:xfrm>
            <a:off x="418465" y="1837055"/>
            <a:ext cx="1860550" cy="183832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528320" y="1924685"/>
            <a:ext cx="1153795" cy="275590"/>
          </a:xfrm>
          <a:prstGeom prst="rect">
            <a:avLst/>
          </a:prstGeom>
          <a:noFill/>
        </p:spPr>
        <p:txBody>
          <a:bodyPr wrap="none" rtlCol="0">
            <a:spAutoFit/>
          </a:bodyPr>
          <a:p>
            <a:r>
              <a:rPr lang="pt-PT" altLang="en-US" sz="1200" b="1">
                <a:solidFill>
                  <a:schemeClr val="bg1"/>
                </a:solidFill>
              </a:rPr>
              <a:t>Chat Model</a:t>
            </a:r>
            <a:endParaRPr lang="pt-PT" altLang="en-US" sz="1200" b="1">
              <a:solidFill>
                <a:schemeClr val="bg1"/>
              </a:solidFill>
            </a:endParaRPr>
          </a:p>
        </p:txBody>
      </p:sp>
      <p:sp>
        <p:nvSpPr>
          <p:cNvPr id="11" name="Round Single Corner Rectangle 10"/>
          <p:cNvSpPr/>
          <p:nvPr/>
        </p:nvSpPr>
        <p:spPr>
          <a:xfrm>
            <a:off x="528320" y="2329180"/>
            <a:ext cx="1619250" cy="1176020"/>
          </a:xfrm>
          <a:prstGeom prst="round1Rect">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534670" y="2743200"/>
            <a:ext cx="1628140" cy="398780"/>
          </a:xfrm>
          <a:prstGeom prst="rect">
            <a:avLst/>
          </a:prstGeom>
          <a:noFill/>
        </p:spPr>
        <p:txBody>
          <a:bodyPr wrap="square" rtlCol="0">
            <a:spAutoFit/>
          </a:bodyPr>
          <a:p>
            <a:r>
              <a:rPr lang="pt-PT" altLang="en-US" sz="1000" b="1">
                <a:solidFill>
                  <a:schemeClr val="bg1"/>
                </a:solidFill>
              </a:rPr>
              <a:t>Give it some text, </a:t>
            </a:r>
            <a:endParaRPr lang="pt-PT" altLang="en-US" sz="1000" b="1">
              <a:solidFill>
                <a:schemeClr val="bg1"/>
              </a:solidFill>
            </a:endParaRPr>
          </a:p>
          <a:p>
            <a:r>
              <a:rPr lang="pt-PT" altLang="en-US" sz="1000" b="1">
                <a:solidFill>
                  <a:schemeClr val="bg1"/>
                </a:solidFill>
              </a:rPr>
              <a:t>get some text back</a:t>
            </a:r>
            <a:endParaRPr lang="pt-PT" altLang="en-US" sz="1000" b="1">
              <a:solidFill>
                <a:schemeClr val="bg1"/>
              </a:solidFill>
            </a:endParaRPr>
          </a:p>
        </p:txBody>
      </p:sp>
      <p:sp>
        <p:nvSpPr>
          <p:cNvPr id="13" name="Rectangles 12"/>
          <p:cNvSpPr/>
          <p:nvPr/>
        </p:nvSpPr>
        <p:spPr>
          <a:xfrm>
            <a:off x="2797810" y="4461510"/>
            <a:ext cx="1860550" cy="183832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2907665" y="4549140"/>
            <a:ext cx="1146810" cy="275590"/>
          </a:xfrm>
          <a:prstGeom prst="rect">
            <a:avLst/>
          </a:prstGeom>
          <a:noFill/>
        </p:spPr>
        <p:txBody>
          <a:bodyPr wrap="none" rtlCol="0">
            <a:spAutoFit/>
          </a:bodyPr>
          <a:p>
            <a:r>
              <a:rPr lang="pt-PT" altLang="en-US" sz="1200" b="1">
                <a:solidFill>
                  <a:schemeClr val="bg1"/>
                </a:solidFill>
              </a:rPr>
              <a:t>Embedding</a:t>
            </a:r>
            <a:endParaRPr lang="pt-PT" altLang="en-US" sz="1200" b="1">
              <a:solidFill>
                <a:schemeClr val="bg1"/>
              </a:solidFill>
            </a:endParaRPr>
          </a:p>
        </p:txBody>
      </p:sp>
      <p:sp>
        <p:nvSpPr>
          <p:cNvPr id="15" name="Round Single Corner Rectangle 14"/>
          <p:cNvSpPr/>
          <p:nvPr/>
        </p:nvSpPr>
        <p:spPr>
          <a:xfrm>
            <a:off x="2907665" y="4953635"/>
            <a:ext cx="1619250" cy="1176020"/>
          </a:xfrm>
          <a:prstGeom prst="round1Rect">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2914015" y="5367655"/>
            <a:ext cx="1628140" cy="553085"/>
          </a:xfrm>
          <a:prstGeom prst="rect">
            <a:avLst/>
          </a:prstGeom>
          <a:noFill/>
        </p:spPr>
        <p:txBody>
          <a:bodyPr wrap="square" rtlCol="0">
            <a:spAutoFit/>
          </a:bodyPr>
          <a:p>
            <a:r>
              <a:rPr lang="pt-PT" altLang="en-US" sz="1000" b="1">
                <a:solidFill>
                  <a:schemeClr val="bg1"/>
                </a:solidFill>
              </a:rPr>
              <a:t>Portable API across</a:t>
            </a:r>
            <a:endParaRPr lang="pt-PT" altLang="en-US" sz="1000" b="1">
              <a:solidFill>
                <a:schemeClr val="bg1"/>
              </a:solidFill>
            </a:endParaRPr>
          </a:p>
          <a:p>
            <a:r>
              <a:rPr lang="pt-PT" altLang="en-US" sz="1000" b="1">
                <a:solidFill>
                  <a:schemeClr val="bg1"/>
                </a:solidFill>
              </a:rPr>
              <a:t>Vector Store Providers</a:t>
            </a:r>
            <a:endParaRPr lang="pt-PT" altLang="en-US" sz="1000" b="1">
              <a:solidFill>
                <a:schemeClr val="bg1"/>
              </a:solidFill>
            </a:endParaRPr>
          </a:p>
        </p:txBody>
      </p:sp>
      <p:sp>
        <p:nvSpPr>
          <p:cNvPr id="17" name="Rectangles 16"/>
          <p:cNvSpPr/>
          <p:nvPr/>
        </p:nvSpPr>
        <p:spPr>
          <a:xfrm>
            <a:off x="4404360" y="1748155"/>
            <a:ext cx="1860550" cy="183832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4514215" y="1835785"/>
            <a:ext cx="1356995" cy="275590"/>
          </a:xfrm>
          <a:prstGeom prst="rect">
            <a:avLst/>
          </a:prstGeom>
          <a:noFill/>
        </p:spPr>
        <p:txBody>
          <a:bodyPr wrap="none" rtlCol="0">
            <a:spAutoFit/>
          </a:bodyPr>
          <a:p>
            <a:r>
              <a:rPr lang="pt-PT" altLang="en-US" sz="1200" b="1">
                <a:solidFill>
                  <a:schemeClr val="bg1"/>
                </a:solidFill>
              </a:rPr>
              <a:t>Text to Image</a:t>
            </a:r>
            <a:endParaRPr lang="pt-PT" altLang="en-US" sz="1200" b="1">
              <a:solidFill>
                <a:schemeClr val="bg1"/>
              </a:solidFill>
            </a:endParaRPr>
          </a:p>
        </p:txBody>
      </p:sp>
      <p:sp>
        <p:nvSpPr>
          <p:cNvPr id="19" name="Round Single Corner Rectangle 18"/>
          <p:cNvSpPr/>
          <p:nvPr/>
        </p:nvSpPr>
        <p:spPr>
          <a:xfrm>
            <a:off x="4514215" y="2240280"/>
            <a:ext cx="1619250" cy="1176020"/>
          </a:xfrm>
          <a:prstGeom prst="round1Rect">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520565" y="2654300"/>
            <a:ext cx="1628140" cy="398780"/>
          </a:xfrm>
          <a:prstGeom prst="rect">
            <a:avLst/>
          </a:prstGeom>
          <a:noFill/>
        </p:spPr>
        <p:txBody>
          <a:bodyPr wrap="square" rtlCol="0">
            <a:spAutoFit/>
          </a:bodyPr>
          <a:p>
            <a:r>
              <a:rPr lang="pt-PT" altLang="en-US" sz="1000" b="1">
                <a:solidFill>
                  <a:schemeClr val="bg1"/>
                </a:solidFill>
                <a:sym typeface="+mn-ea"/>
              </a:rPr>
              <a:t>Give it some text, </a:t>
            </a:r>
            <a:endParaRPr lang="pt-PT" altLang="en-US" sz="1000" b="1">
              <a:solidFill>
                <a:schemeClr val="bg1"/>
              </a:solidFill>
            </a:endParaRPr>
          </a:p>
          <a:p>
            <a:r>
              <a:rPr lang="pt-PT" altLang="en-US" sz="1000" b="1">
                <a:solidFill>
                  <a:schemeClr val="bg1"/>
                </a:solidFill>
                <a:sym typeface="+mn-ea"/>
              </a:rPr>
              <a:t>get an image back</a:t>
            </a:r>
            <a:endParaRPr lang="pt-PT" altLang="en-US" sz="1000" b="1">
              <a:solidFill>
                <a:schemeClr val="bg1"/>
              </a:solidFill>
            </a:endParaRPr>
          </a:p>
        </p:txBody>
      </p:sp>
      <p:sp>
        <p:nvSpPr>
          <p:cNvPr id="22" name="Rectangles 21"/>
          <p:cNvSpPr/>
          <p:nvPr/>
        </p:nvSpPr>
        <p:spPr>
          <a:xfrm>
            <a:off x="8484870" y="1708150"/>
            <a:ext cx="1860550" cy="183832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594725" y="1795780"/>
            <a:ext cx="1311910" cy="275590"/>
          </a:xfrm>
          <a:prstGeom prst="rect">
            <a:avLst/>
          </a:prstGeom>
          <a:noFill/>
        </p:spPr>
        <p:txBody>
          <a:bodyPr wrap="none" rtlCol="0">
            <a:spAutoFit/>
          </a:bodyPr>
          <a:p>
            <a:r>
              <a:rPr lang="pt-PT" altLang="en-US" sz="1200" b="1">
                <a:solidFill>
                  <a:schemeClr val="bg1"/>
                </a:solidFill>
              </a:rPr>
              <a:t>Transcription</a:t>
            </a:r>
            <a:endParaRPr lang="pt-PT" altLang="en-US" sz="1200" b="1">
              <a:solidFill>
                <a:schemeClr val="bg1"/>
              </a:solidFill>
            </a:endParaRPr>
          </a:p>
        </p:txBody>
      </p:sp>
      <p:sp>
        <p:nvSpPr>
          <p:cNvPr id="24" name="Round Single Corner Rectangle 23"/>
          <p:cNvSpPr/>
          <p:nvPr/>
        </p:nvSpPr>
        <p:spPr>
          <a:xfrm>
            <a:off x="8594725" y="2200275"/>
            <a:ext cx="1619250" cy="1176020"/>
          </a:xfrm>
          <a:prstGeom prst="round1Rect">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601075" y="2614295"/>
            <a:ext cx="1628140" cy="398780"/>
          </a:xfrm>
          <a:prstGeom prst="rect">
            <a:avLst/>
          </a:prstGeom>
          <a:noFill/>
        </p:spPr>
        <p:txBody>
          <a:bodyPr wrap="square" rtlCol="0">
            <a:spAutoFit/>
          </a:bodyPr>
          <a:p>
            <a:r>
              <a:rPr lang="pt-PT" altLang="en-US" sz="1000" b="1">
                <a:solidFill>
                  <a:schemeClr val="bg1"/>
                </a:solidFill>
                <a:sym typeface="+mn-ea"/>
              </a:rPr>
              <a:t>Give it some audio, </a:t>
            </a:r>
            <a:endParaRPr lang="pt-PT" altLang="en-US" sz="1000" b="1">
              <a:solidFill>
                <a:schemeClr val="bg1"/>
              </a:solidFill>
            </a:endParaRPr>
          </a:p>
          <a:p>
            <a:r>
              <a:rPr lang="pt-PT" altLang="en-US" sz="1000" b="1">
                <a:solidFill>
                  <a:schemeClr val="bg1"/>
                </a:solidFill>
                <a:sym typeface="+mn-ea"/>
              </a:rPr>
              <a:t>get some text back</a:t>
            </a:r>
            <a:endParaRPr lang="pt-PT" altLang="en-US" sz="1000" b="1">
              <a:solidFill>
                <a:schemeClr val="bg1"/>
              </a:solidFill>
            </a:endParaRPr>
          </a:p>
        </p:txBody>
      </p:sp>
      <p:sp>
        <p:nvSpPr>
          <p:cNvPr id="30" name="Rectangles 29"/>
          <p:cNvSpPr/>
          <p:nvPr/>
        </p:nvSpPr>
        <p:spPr>
          <a:xfrm>
            <a:off x="6541770" y="4461510"/>
            <a:ext cx="1860550" cy="183832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Text Box 30"/>
          <p:cNvSpPr txBox="1"/>
          <p:nvPr/>
        </p:nvSpPr>
        <p:spPr>
          <a:xfrm>
            <a:off x="6651625" y="4549140"/>
            <a:ext cx="1016000" cy="275590"/>
          </a:xfrm>
          <a:prstGeom prst="rect">
            <a:avLst/>
          </a:prstGeom>
          <a:noFill/>
        </p:spPr>
        <p:txBody>
          <a:bodyPr wrap="none" rtlCol="0">
            <a:spAutoFit/>
          </a:bodyPr>
          <a:p>
            <a:r>
              <a:rPr lang="pt-PT" altLang="en-US" sz="1200" b="1">
                <a:solidFill>
                  <a:schemeClr val="bg1"/>
                </a:solidFill>
              </a:rPr>
              <a:t>Functions</a:t>
            </a:r>
            <a:endParaRPr lang="pt-PT" altLang="en-US" sz="1200" b="1">
              <a:solidFill>
                <a:schemeClr val="bg1"/>
              </a:solidFill>
            </a:endParaRPr>
          </a:p>
        </p:txBody>
      </p:sp>
      <p:sp>
        <p:nvSpPr>
          <p:cNvPr id="32" name="Round Single Corner Rectangle 31"/>
          <p:cNvSpPr/>
          <p:nvPr/>
        </p:nvSpPr>
        <p:spPr>
          <a:xfrm>
            <a:off x="6651625" y="4953635"/>
            <a:ext cx="1619250" cy="1176020"/>
          </a:xfrm>
          <a:prstGeom prst="round1Rect">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6657975" y="5205730"/>
            <a:ext cx="1628140" cy="706755"/>
          </a:xfrm>
          <a:prstGeom prst="rect">
            <a:avLst/>
          </a:prstGeom>
          <a:noFill/>
        </p:spPr>
        <p:txBody>
          <a:bodyPr wrap="square" rtlCol="0">
            <a:spAutoFit/>
          </a:bodyPr>
          <a:p>
            <a:r>
              <a:rPr lang="pt-PT" altLang="en-US" sz="1000" b="1">
                <a:solidFill>
                  <a:schemeClr val="bg1"/>
                </a:solidFill>
              </a:rPr>
              <a:t>AI model invoke your POJO</a:t>
            </a:r>
            <a:endParaRPr lang="pt-PT" altLang="en-US" sz="1000" b="1">
              <a:solidFill>
                <a:schemeClr val="bg1"/>
              </a:solidFill>
            </a:endParaRPr>
          </a:p>
          <a:p>
            <a:r>
              <a:rPr lang="pt-PT" altLang="en-US" sz="1000" b="1">
                <a:solidFill>
                  <a:schemeClr val="bg1"/>
                </a:solidFill>
              </a:rPr>
              <a:t>java.util.Function. Object</a:t>
            </a:r>
            <a:endParaRPr lang="pt-PT" altLang="en-US" sz="1000" b="1">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66470" y="310833"/>
            <a:ext cx="6163310" cy="873760"/>
          </a:xfrm>
          <a:prstGeom prst="rect">
            <a:avLst/>
          </a:prstGeom>
        </p:spPr>
        <p:txBody>
          <a:bodyPr vert="horz" wrap="square" lIns="0" tIns="30148" rIns="0" bIns="0" rtlCol="0">
            <a:spAutoFit/>
          </a:bodyPr>
          <a:lstStyle/>
          <a:p>
            <a:pPr marL="16510">
              <a:lnSpc>
                <a:spcPct val="100000"/>
              </a:lnSpc>
              <a:spcBef>
                <a:spcPts val="435"/>
              </a:spcBef>
            </a:pPr>
            <a:r>
              <a:rPr sz="3200" b="1">
                <a:solidFill>
                  <a:schemeClr val="bg1"/>
                </a:solidFill>
                <a:latin typeface="+mn-lt"/>
                <a:cs typeface="+mn-lt"/>
              </a:rPr>
              <a:t>Chat Model</a:t>
            </a:r>
            <a:br>
              <a:rPr sz="2290">
                <a:solidFill>
                  <a:schemeClr val="bg1"/>
                </a:solidFill>
                <a:latin typeface="+mn-lt"/>
                <a:cs typeface="+mn-lt"/>
              </a:rPr>
            </a:br>
            <a:r>
              <a:rPr sz="2290">
                <a:solidFill>
                  <a:schemeClr val="bg1"/>
                </a:solidFill>
                <a:latin typeface="+mn-lt"/>
                <a:cs typeface="+mn-lt"/>
              </a:rPr>
              <a:t>Give it some text, get some text back</a:t>
            </a:r>
            <a:endParaRPr sz="2290">
              <a:solidFill>
                <a:schemeClr val="bg1"/>
              </a:solidFill>
              <a:latin typeface="+mn-lt"/>
              <a:cs typeface="+mn-lt"/>
            </a:endParaRPr>
          </a:p>
        </p:txBody>
      </p:sp>
      <p:sp>
        <p:nvSpPr>
          <p:cNvPr id="3" name="object 3"/>
          <p:cNvSpPr txBox="1"/>
          <p:nvPr/>
        </p:nvSpPr>
        <p:spPr>
          <a:xfrm>
            <a:off x="1240790" y="1456055"/>
            <a:ext cx="5753100" cy="4081780"/>
          </a:xfrm>
          <a:prstGeom prst="rect">
            <a:avLst/>
          </a:prstGeom>
        </p:spPr>
        <p:txBody>
          <a:bodyPr vert="horz" wrap="square" lIns="0" tIns="133763" rIns="0" bIns="0" rtlCol="0">
            <a:spAutoFit/>
          </a:bodyPr>
          <a:lstStyle/>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Open AI</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Azure Open AI</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Amazon Bedrock</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Google Vertex AI Palm</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Google Gemeni</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HuggingFace - Access to thousands of models, including those from Meta such as Llama 2</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Ollama - Run AI Models on your local machine</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MistralAI</a:t>
            </a:r>
            <a:endParaRPr sz="1600" b="1">
              <a:solidFill>
                <a:schemeClr val="bg1"/>
              </a:solidFill>
              <a:cs typeface="+mn-lt"/>
            </a:endParaRPr>
          </a:p>
        </p:txBody>
      </p:sp>
      <p:pic>
        <p:nvPicPr>
          <p:cNvPr id="7" name="Picture 6"/>
          <p:cNvPicPr>
            <a:picLocks noChangeAspect="1"/>
          </p:cNvPicPr>
          <p:nvPr/>
        </p:nvPicPr>
        <p:blipFill>
          <a:blip r:embed="rId1"/>
          <a:stretch>
            <a:fillRect/>
          </a:stretch>
        </p:blipFill>
        <p:spPr>
          <a:xfrm>
            <a:off x="8867775" y="501650"/>
            <a:ext cx="2800350" cy="28670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1" name="Picture 30" descr="22041818-removebg-preview"/>
          <p:cNvPicPr>
            <a:picLocks noChangeAspect="1"/>
          </p:cNvPicPr>
          <p:nvPr/>
        </p:nvPicPr>
        <p:blipFill>
          <a:blip r:embed="rId1"/>
          <a:stretch>
            <a:fillRect/>
          </a:stretch>
        </p:blipFill>
        <p:spPr>
          <a:xfrm>
            <a:off x="9282430" y="342265"/>
            <a:ext cx="2280285" cy="2280285"/>
          </a:xfrm>
          <a:prstGeom prst="rect">
            <a:avLst/>
          </a:prstGeom>
        </p:spPr>
      </p:pic>
      <p:sp>
        <p:nvSpPr>
          <p:cNvPr id="3" name="Text Placeholder 2"/>
          <p:cNvSpPr>
            <a:spLocks noGrp="1"/>
          </p:cNvSpPr>
          <p:nvPr>
            <p:ph type="body" sz="quarter" idx="10"/>
          </p:nvPr>
        </p:nvSpPr>
        <p:spPr>
          <a:xfrm>
            <a:off x="211455" y="1664970"/>
            <a:ext cx="513905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8975090" y="2030095"/>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204724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8310" y="2159635"/>
            <a:ext cx="3072765"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b="1" dirty="0">
                <a:solidFill>
                  <a:schemeClr val="bg1"/>
                </a:solidFill>
                <a:ea typeface="Amazon Ember"/>
                <a:cs typeface="Amazon Ember"/>
              </a:rPr>
              <a:t>Specialist Senior</a:t>
            </a:r>
            <a:r>
              <a:rPr lang="pt-PT" altLang="en-GB" sz="1400" b="1" dirty="0">
                <a:solidFill>
                  <a:schemeClr val="bg1"/>
                </a:solidFill>
                <a:ea typeface="Amazon Ember"/>
                <a:cs typeface="Amazon Ember"/>
              </a:rPr>
              <a:t> Java</a:t>
            </a:r>
            <a:r>
              <a:rPr lang="en-GB" sz="1400" b="1" dirty="0">
                <a:solidFill>
                  <a:schemeClr val="bg1"/>
                </a:solidFill>
                <a:ea typeface="Amazon Ember"/>
                <a:cs typeface="Amazon Ember"/>
              </a:rPr>
              <a:t> - </a:t>
            </a:r>
            <a:r>
              <a:rPr lang="pt-PT" altLang="en-GB" sz="1400" b="1" dirty="0">
                <a:solidFill>
                  <a:schemeClr val="bg1"/>
                </a:solidFill>
                <a:ea typeface="Amazon Ember"/>
                <a:cs typeface="Amazon Ember"/>
              </a:rPr>
              <a:t>GFT</a:t>
            </a:r>
            <a:endParaRPr lang="pt-PT" altLang="en-GB" sz="1400" b="1"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30810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
        <p:nvSpPr>
          <p:cNvPr id="19" name="Text Box 18"/>
          <p:cNvSpPr txBox="1"/>
          <p:nvPr/>
        </p:nvSpPr>
        <p:spPr>
          <a:xfrm rot="20220000">
            <a:off x="10299700" y="2701290"/>
            <a:ext cx="1370965" cy="368300"/>
          </a:xfrm>
          <a:prstGeom prst="rect">
            <a:avLst/>
          </a:prstGeom>
          <a:noFill/>
        </p:spPr>
        <p:txBody>
          <a:bodyPr wrap="none" rtlCol="0">
            <a:spAutoFit/>
          </a:bodyPr>
          <a:p>
            <a:r>
              <a:rPr lang="pt-PT" altLang="en-US">
                <a:solidFill>
                  <a:schemeClr val="bg1"/>
                </a:solidFill>
                <a:latin typeface="Cooper Black" panose="0208090404030B020404" charset="0"/>
                <a:cs typeface="Cooper Black" panose="0208090404030B020404" charset="0"/>
              </a:rPr>
              <a:t>Serverless</a:t>
            </a:r>
            <a:endParaRPr lang="pt-PT" altLang="en-US">
              <a:solidFill>
                <a:schemeClr val="bg1"/>
              </a:solidFill>
              <a:latin typeface="Cooper Black" panose="0208090404030B020404" charset="0"/>
              <a:cs typeface="Cooper Black" panose="0208090404030B0204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169035" y="608648"/>
            <a:ext cx="6763385" cy="733425"/>
          </a:xfrm>
          <a:prstGeom prst="rect">
            <a:avLst/>
          </a:prstGeom>
        </p:spPr>
        <p:txBody>
          <a:bodyPr vert="horz" wrap="square" lIns="0" tIns="30148" rIns="0" bIns="0" rtlCol="0">
            <a:spAutoFit/>
          </a:bodyPr>
          <a:lstStyle/>
          <a:p>
            <a:pPr marL="16510">
              <a:lnSpc>
                <a:spcPct val="100000"/>
              </a:lnSpc>
              <a:spcBef>
                <a:spcPts val="435"/>
              </a:spcBef>
            </a:pPr>
            <a:r>
              <a:rPr sz="2290" b="1" spc="270" dirty="0">
                <a:solidFill>
                  <a:schemeClr val="bg1"/>
                </a:solidFill>
                <a:latin typeface="+mn-lt"/>
                <a:cs typeface="+mn-lt"/>
              </a:rPr>
              <a:t>Text-to-Image Models</a:t>
            </a:r>
            <a:br>
              <a:rPr sz="2290" spc="270" dirty="0">
                <a:solidFill>
                  <a:schemeClr val="bg1"/>
                </a:solidFill>
                <a:latin typeface="+mn-lt"/>
                <a:cs typeface="+mn-lt"/>
              </a:rPr>
            </a:br>
            <a:r>
              <a:rPr sz="2290" spc="270" dirty="0">
                <a:solidFill>
                  <a:schemeClr val="bg1"/>
                </a:solidFill>
                <a:latin typeface="+mn-lt"/>
                <a:cs typeface="+mn-lt"/>
              </a:rPr>
              <a:t>Give it some text, get an image back</a:t>
            </a:r>
            <a:endParaRPr sz="2290" spc="270" dirty="0">
              <a:solidFill>
                <a:schemeClr val="bg1"/>
              </a:solidFill>
              <a:latin typeface="+mn-lt"/>
              <a:cs typeface="+mn-lt"/>
            </a:endParaRPr>
          </a:p>
        </p:txBody>
      </p:sp>
      <p:sp>
        <p:nvSpPr>
          <p:cNvPr id="3" name="object 3"/>
          <p:cNvSpPr txBox="1"/>
          <p:nvPr/>
        </p:nvSpPr>
        <p:spPr>
          <a:xfrm>
            <a:off x="1169035" y="2110105"/>
            <a:ext cx="4107815" cy="1414780"/>
          </a:xfrm>
          <a:prstGeom prst="rect">
            <a:avLst/>
          </a:prstGeom>
        </p:spPr>
        <p:txBody>
          <a:bodyPr vert="horz" wrap="square" lIns="0" tIns="180546" rIns="0" bIns="0" rtlCol="0">
            <a:spAutoFit/>
          </a:bodyPr>
          <a:lstStyle/>
          <a:p>
            <a:pPr marL="556895" indent="-544830">
              <a:lnSpc>
                <a:spcPct val="100000"/>
              </a:lnSpc>
              <a:spcBef>
                <a:spcPts val="2605"/>
              </a:spcBef>
              <a:buSzPct val="124000"/>
              <a:buChar char="•"/>
              <a:tabLst>
                <a:tab pos="556895" algn="l"/>
                <a:tab pos="557530" algn="l"/>
              </a:tabLst>
            </a:pPr>
            <a:r>
              <a:rPr sz="2320" b="1" spc="65" dirty="0">
                <a:solidFill>
                  <a:srgbClr val="FFFFFF"/>
                </a:solidFill>
                <a:latin typeface="+mj-lt"/>
                <a:cs typeface="+mj-lt"/>
              </a:rPr>
              <a:t>OpenAI</a:t>
            </a:r>
            <a:r>
              <a:rPr sz="2320" b="1" spc="20" dirty="0">
                <a:solidFill>
                  <a:srgbClr val="FFFFFF"/>
                </a:solidFill>
                <a:latin typeface="+mj-lt"/>
                <a:cs typeface="+mj-lt"/>
              </a:rPr>
              <a:t> </a:t>
            </a:r>
            <a:r>
              <a:rPr sz="2320" b="1" spc="280" dirty="0">
                <a:solidFill>
                  <a:srgbClr val="FFFFFF"/>
                </a:solidFill>
                <a:latin typeface="+mj-lt"/>
                <a:cs typeface="+mj-lt"/>
              </a:rPr>
              <a:t>with</a:t>
            </a:r>
            <a:r>
              <a:rPr sz="2320" b="1" spc="15" dirty="0">
                <a:solidFill>
                  <a:srgbClr val="FFFFFF"/>
                </a:solidFill>
                <a:latin typeface="+mj-lt"/>
                <a:cs typeface="+mj-lt"/>
              </a:rPr>
              <a:t> </a:t>
            </a:r>
            <a:r>
              <a:rPr sz="2320" b="1" spc="-30" dirty="0">
                <a:solidFill>
                  <a:srgbClr val="FFFFFF"/>
                </a:solidFill>
                <a:latin typeface="+mj-lt"/>
                <a:cs typeface="+mj-lt"/>
              </a:rPr>
              <a:t>DALL-E</a:t>
            </a:r>
            <a:endParaRPr sz="2320" b="1">
              <a:latin typeface="+mj-lt"/>
              <a:cs typeface="+mj-lt"/>
            </a:endParaRPr>
          </a:p>
          <a:p>
            <a:pPr marL="556895" indent="-544830">
              <a:lnSpc>
                <a:spcPct val="100000"/>
              </a:lnSpc>
              <a:spcBef>
                <a:spcPts val="4070"/>
              </a:spcBef>
              <a:buSzPct val="124000"/>
              <a:buChar char="•"/>
              <a:tabLst>
                <a:tab pos="556895" algn="l"/>
                <a:tab pos="557530" algn="l"/>
              </a:tabLst>
            </a:pPr>
            <a:r>
              <a:rPr sz="2320" b="1" spc="125" dirty="0">
                <a:solidFill>
                  <a:srgbClr val="FFFFFF"/>
                </a:solidFill>
                <a:latin typeface="+mj-lt"/>
                <a:cs typeface="+mj-lt"/>
              </a:rPr>
              <a:t>StabilityAI</a:t>
            </a:r>
            <a:endParaRPr sz="2320" b="1">
              <a:latin typeface="+mj-lt"/>
              <a:cs typeface="+mj-lt"/>
            </a:endParaRPr>
          </a:p>
        </p:txBody>
      </p:sp>
      <p:pic>
        <p:nvPicPr>
          <p:cNvPr id="5" name="Picture 4"/>
          <p:cNvPicPr>
            <a:picLocks noChangeAspect="1"/>
          </p:cNvPicPr>
          <p:nvPr/>
        </p:nvPicPr>
        <p:blipFill>
          <a:blip r:embed="rId1"/>
          <a:stretch>
            <a:fillRect/>
          </a:stretch>
        </p:blipFill>
        <p:spPr>
          <a:xfrm>
            <a:off x="8957945" y="533400"/>
            <a:ext cx="2600325" cy="26714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169035" y="522923"/>
            <a:ext cx="6936740" cy="855980"/>
          </a:xfrm>
          <a:prstGeom prst="rect">
            <a:avLst/>
          </a:prstGeom>
        </p:spPr>
        <p:txBody>
          <a:bodyPr vert="horz" wrap="square" lIns="0" tIns="30148" rIns="0" bIns="0" rtlCol="0">
            <a:spAutoFit/>
          </a:bodyPr>
          <a:lstStyle/>
          <a:p>
            <a:pPr marL="16510">
              <a:lnSpc>
                <a:spcPct val="100000"/>
              </a:lnSpc>
              <a:spcBef>
                <a:spcPts val="435"/>
              </a:spcBef>
            </a:pPr>
            <a:r>
              <a:rPr sz="2865" spc="555" dirty="0">
                <a:solidFill>
                  <a:schemeClr val="bg1"/>
                </a:solidFill>
                <a:latin typeface="+mn-lt"/>
                <a:cs typeface="+mn-lt"/>
              </a:rPr>
              <a:t>Transcription</a:t>
            </a:r>
            <a:endParaRPr sz="2865">
              <a:solidFill>
                <a:schemeClr val="bg1"/>
              </a:solidFill>
              <a:latin typeface="+mn-lt"/>
              <a:cs typeface="+mn-lt"/>
            </a:endParaRPr>
          </a:p>
          <a:p>
            <a:pPr marL="12700">
              <a:lnSpc>
                <a:spcPct val="100000"/>
              </a:lnSpc>
              <a:spcBef>
                <a:spcPts val="260"/>
              </a:spcBef>
            </a:pPr>
            <a:r>
              <a:rPr sz="2290" spc="125" dirty="0">
                <a:solidFill>
                  <a:schemeClr val="bg1"/>
                </a:solidFill>
                <a:latin typeface="+mn-lt"/>
                <a:cs typeface="+mn-lt"/>
              </a:rPr>
              <a:t>Give</a:t>
            </a:r>
            <a:r>
              <a:rPr sz="2290" spc="10" dirty="0">
                <a:solidFill>
                  <a:schemeClr val="bg1"/>
                </a:solidFill>
                <a:latin typeface="+mn-lt"/>
                <a:cs typeface="+mn-lt"/>
              </a:rPr>
              <a:t> </a:t>
            </a:r>
            <a:r>
              <a:rPr sz="2290" spc="90" dirty="0">
                <a:solidFill>
                  <a:schemeClr val="bg1"/>
                </a:solidFill>
                <a:latin typeface="+mn-lt"/>
                <a:cs typeface="+mn-lt"/>
              </a:rPr>
              <a:t>it</a:t>
            </a:r>
            <a:r>
              <a:rPr sz="2290" spc="15" dirty="0">
                <a:solidFill>
                  <a:schemeClr val="bg1"/>
                </a:solidFill>
                <a:latin typeface="+mn-lt"/>
                <a:cs typeface="+mn-lt"/>
              </a:rPr>
              <a:t> </a:t>
            </a:r>
            <a:r>
              <a:rPr sz="2290" spc="195" dirty="0">
                <a:solidFill>
                  <a:schemeClr val="bg1"/>
                </a:solidFill>
                <a:latin typeface="+mn-lt"/>
                <a:cs typeface="+mn-lt"/>
              </a:rPr>
              <a:t>some</a:t>
            </a:r>
            <a:r>
              <a:rPr sz="2290" spc="15" dirty="0">
                <a:solidFill>
                  <a:schemeClr val="bg1"/>
                </a:solidFill>
                <a:latin typeface="+mn-lt"/>
                <a:cs typeface="+mn-lt"/>
              </a:rPr>
              <a:t> </a:t>
            </a:r>
            <a:r>
              <a:rPr sz="2290" spc="95" dirty="0">
                <a:solidFill>
                  <a:schemeClr val="bg1"/>
                </a:solidFill>
                <a:latin typeface="+mn-lt"/>
                <a:cs typeface="+mn-lt"/>
              </a:rPr>
              <a:t>audio,</a:t>
            </a:r>
            <a:r>
              <a:rPr sz="2290" spc="15" dirty="0">
                <a:solidFill>
                  <a:schemeClr val="bg1"/>
                </a:solidFill>
                <a:latin typeface="+mn-lt"/>
                <a:cs typeface="+mn-lt"/>
              </a:rPr>
              <a:t> </a:t>
            </a:r>
            <a:r>
              <a:rPr sz="2290" spc="175" dirty="0">
                <a:solidFill>
                  <a:schemeClr val="bg1"/>
                </a:solidFill>
                <a:latin typeface="+mn-lt"/>
                <a:cs typeface="+mn-lt"/>
              </a:rPr>
              <a:t>get</a:t>
            </a:r>
            <a:r>
              <a:rPr sz="2290" spc="15" dirty="0">
                <a:solidFill>
                  <a:schemeClr val="bg1"/>
                </a:solidFill>
                <a:latin typeface="+mn-lt"/>
                <a:cs typeface="+mn-lt"/>
              </a:rPr>
              <a:t> </a:t>
            </a:r>
            <a:r>
              <a:rPr sz="2290" spc="195" dirty="0">
                <a:solidFill>
                  <a:schemeClr val="bg1"/>
                </a:solidFill>
                <a:latin typeface="+mn-lt"/>
                <a:cs typeface="+mn-lt"/>
              </a:rPr>
              <a:t>some</a:t>
            </a:r>
            <a:r>
              <a:rPr sz="2290" spc="10" dirty="0">
                <a:solidFill>
                  <a:schemeClr val="bg1"/>
                </a:solidFill>
                <a:latin typeface="+mn-lt"/>
                <a:cs typeface="+mn-lt"/>
              </a:rPr>
              <a:t> </a:t>
            </a:r>
            <a:r>
              <a:rPr sz="2290" spc="204" dirty="0">
                <a:solidFill>
                  <a:schemeClr val="bg1"/>
                </a:solidFill>
                <a:latin typeface="+mn-lt"/>
                <a:cs typeface="+mn-lt"/>
              </a:rPr>
              <a:t>text</a:t>
            </a:r>
            <a:r>
              <a:rPr sz="2290" spc="15" dirty="0">
                <a:solidFill>
                  <a:schemeClr val="bg1"/>
                </a:solidFill>
                <a:latin typeface="+mn-lt"/>
                <a:cs typeface="+mn-lt"/>
              </a:rPr>
              <a:t> </a:t>
            </a:r>
            <a:r>
              <a:rPr sz="2290" spc="270" dirty="0">
                <a:solidFill>
                  <a:schemeClr val="bg1"/>
                </a:solidFill>
                <a:latin typeface="+mn-lt"/>
                <a:cs typeface="+mn-lt"/>
              </a:rPr>
              <a:t>back</a:t>
            </a:r>
            <a:endParaRPr sz="2290" spc="270" dirty="0">
              <a:solidFill>
                <a:schemeClr val="bg1"/>
              </a:solidFill>
              <a:latin typeface="+mn-lt"/>
              <a:cs typeface="+mn-lt"/>
            </a:endParaRPr>
          </a:p>
        </p:txBody>
      </p:sp>
      <p:sp>
        <p:nvSpPr>
          <p:cNvPr id="3" name="object 3"/>
          <p:cNvSpPr txBox="1"/>
          <p:nvPr/>
        </p:nvSpPr>
        <p:spPr>
          <a:xfrm>
            <a:off x="1169035" y="2281555"/>
            <a:ext cx="1801495" cy="365125"/>
          </a:xfrm>
          <a:prstGeom prst="rect">
            <a:avLst/>
          </a:prstGeom>
        </p:spPr>
        <p:txBody>
          <a:bodyPr vert="horz" wrap="square" lIns="0" tIns="9356" rIns="0" bIns="0" rtlCol="0">
            <a:spAutoFit/>
          </a:bodyPr>
          <a:lstStyle/>
          <a:p>
            <a:pPr marL="556895" indent="-544830">
              <a:lnSpc>
                <a:spcPct val="100000"/>
              </a:lnSpc>
              <a:spcBef>
                <a:spcPts val="135"/>
              </a:spcBef>
              <a:buSzPct val="124000"/>
              <a:buChar char="•"/>
              <a:tabLst>
                <a:tab pos="556895" algn="l"/>
                <a:tab pos="557530" algn="l"/>
              </a:tabLst>
            </a:pPr>
            <a:r>
              <a:rPr sz="2320" spc="70" dirty="0">
                <a:solidFill>
                  <a:srgbClr val="FFFFFF"/>
                </a:solidFill>
                <a:cs typeface="+mn-lt"/>
              </a:rPr>
              <a:t>Open</a:t>
            </a:r>
            <a:r>
              <a:rPr sz="2320" spc="-45" dirty="0">
                <a:solidFill>
                  <a:srgbClr val="FFFFFF"/>
                </a:solidFill>
                <a:cs typeface="+mn-lt"/>
              </a:rPr>
              <a:t> </a:t>
            </a:r>
            <a:r>
              <a:rPr sz="2320" spc="65" dirty="0">
                <a:solidFill>
                  <a:srgbClr val="FFFFFF"/>
                </a:solidFill>
                <a:cs typeface="+mn-lt"/>
              </a:rPr>
              <a:t>AI</a:t>
            </a:r>
            <a:endParaRPr sz="2320">
              <a:cs typeface="+mn-lt"/>
            </a:endParaRPr>
          </a:p>
        </p:txBody>
      </p:sp>
      <p:pic>
        <p:nvPicPr>
          <p:cNvPr id="6" name="Picture 5"/>
          <p:cNvPicPr>
            <a:picLocks noChangeAspect="1"/>
          </p:cNvPicPr>
          <p:nvPr/>
        </p:nvPicPr>
        <p:blipFill>
          <a:blip r:embed="rId1"/>
          <a:stretch>
            <a:fillRect/>
          </a:stretch>
        </p:blipFill>
        <p:spPr>
          <a:xfrm>
            <a:off x="8865870" y="861060"/>
            <a:ext cx="2559050" cy="22631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169035" y="399733"/>
            <a:ext cx="8713470" cy="848360"/>
          </a:xfrm>
          <a:prstGeom prst="rect">
            <a:avLst/>
          </a:prstGeom>
        </p:spPr>
        <p:txBody>
          <a:bodyPr vert="horz" wrap="square" lIns="0" tIns="53713" rIns="0" bIns="0" rtlCol="0">
            <a:spAutoFit/>
          </a:bodyPr>
          <a:lstStyle/>
          <a:p>
            <a:pPr marL="16510">
              <a:lnSpc>
                <a:spcPct val="100000"/>
              </a:lnSpc>
              <a:spcBef>
                <a:spcPts val="775"/>
              </a:spcBef>
            </a:pPr>
            <a:r>
              <a:rPr sz="2400" b="1" spc="95" dirty="0">
                <a:solidFill>
                  <a:schemeClr val="bg1"/>
                </a:solidFill>
                <a:cs typeface="+mj-lt"/>
              </a:rPr>
              <a:t>Embedding</a:t>
            </a:r>
            <a:r>
              <a:rPr sz="2400" b="1" spc="-254" dirty="0">
                <a:solidFill>
                  <a:schemeClr val="bg1"/>
                </a:solidFill>
                <a:cs typeface="+mj-lt"/>
              </a:rPr>
              <a:t> </a:t>
            </a:r>
            <a:r>
              <a:rPr sz="2400" b="1" spc="170" dirty="0">
                <a:solidFill>
                  <a:schemeClr val="bg1"/>
                </a:solidFill>
                <a:cs typeface="+mj-lt"/>
              </a:rPr>
              <a:t>Models</a:t>
            </a:r>
            <a:endParaRPr sz="2400" b="1">
              <a:solidFill>
                <a:schemeClr val="bg1"/>
              </a:solidFill>
              <a:cs typeface="+mj-lt"/>
            </a:endParaRPr>
          </a:p>
          <a:p>
            <a:pPr marL="12700">
              <a:lnSpc>
                <a:spcPct val="100000"/>
              </a:lnSpc>
              <a:spcBef>
                <a:spcPts val="440"/>
              </a:spcBef>
            </a:pPr>
            <a:r>
              <a:rPr sz="2400" b="1" spc="120" dirty="0">
                <a:solidFill>
                  <a:schemeClr val="bg1"/>
                </a:solidFill>
                <a:cs typeface="+mj-lt"/>
              </a:rPr>
              <a:t>Portable</a:t>
            </a:r>
            <a:r>
              <a:rPr sz="2400" b="1" spc="10" dirty="0">
                <a:solidFill>
                  <a:schemeClr val="bg1"/>
                </a:solidFill>
                <a:cs typeface="+mj-lt"/>
              </a:rPr>
              <a:t> </a:t>
            </a:r>
            <a:r>
              <a:rPr sz="2400" b="1" spc="90" dirty="0">
                <a:solidFill>
                  <a:schemeClr val="bg1"/>
                </a:solidFill>
                <a:cs typeface="+mj-lt"/>
              </a:rPr>
              <a:t>API</a:t>
            </a:r>
            <a:r>
              <a:rPr sz="2400" b="1" spc="10" dirty="0">
                <a:solidFill>
                  <a:schemeClr val="bg1"/>
                </a:solidFill>
                <a:cs typeface="+mj-lt"/>
              </a:rPr>
              <a:t> </a:t>
            </a:r>
            <a:r>
              <a:rPr sz="2400" b="1" spc="220" dirty="0">
                <a:solidFill>
                  <a:schemeClr val="bg1"/>
                </a:solidFill>
                <a:cs typeface="+mj-lt"/>
              </a:rPr>
              <a:t>across</a:t>
            </a:r>
            <a:r>
              <a:rPr sz="2400" b="1" spc="10" dirty="0">
                <a:solidFill>
                  <a:schemeClr val="bg1"/>
                </a:solidFill>
                <a:cs typeface="+mj-lt"/>
              </a:rPr>
              <a:t> </a:t>
            </a:r>
            <a:r>
              <a:rPr sz="2400" b="1" spc="160" dirty="0">
                <a:solidFill>
                  <a:schemeClr val="bg1"/>
                </a:solidFill>
                <a:cs typeface="+mj-lt"/>
              </a:rPr>
              <a:t>Vector</a:t>
            </a:r>
            <a:r>
              <a:rPr sz="2400" b="1" spc="15" dirty="0">
                <a:solidFill>
                  <a:schemeClr val="bg1"/>
                </a:solidFill>
                <a:cs typeface="+mj-lt"/>
              </a:rPr>
              <a:t> </a:t>
            </a:r>
            <a:r>
              <a:rPr sz="2400" b="1" spc="105" dirty="0">
                <a:solidFill>
                  <a:schemeClr val="bg1"/>
                </a:solidFill>
                <a:cs typeface="+mj-lt"/>
              </a:rPr>
              <a:t>Store</a:t>
            </a:r>
            <a:r>
              <a:rPr sz="2400" b="1" spc="10" dirty="0">
                <a:solidFill>
                  <a:schemeClr val="bg1"/>
                </a:solidFill>
                <a:cs typeface="+mj-lt"/>
              </a:rPr>
              <a:t> </a:t>
            </a:r>
            <a:r>
              <a:rPr sz="2400" b="1" spc="165" dirty="0">
                <a:solidFill>
                  <a:schemeClr val="bg1"/>
                </a:solidFill>
                <a:cs typeface="+mj-lt"/>
              </a:rPr>
              <a:t>providers</a:t>
            </a:r>
            <a:endParaRPr sz="2400" b="1" spc="165" dirty="0">
              <a:solidFill>
                <a:schemeClr val="bg1"/>
              </a:solidFill>
              <a:cs typeface="+mj-lt"/>
            </a:endParaRPr>
          </a:p>
        </p:txBody>
      </p:sp>
      <p:sp>
        <p:nvSpPr>
          <p:cNvPr id="3" name="object 3"/>
          <p:cNvSpPr txBox="1"/>
          <p:nvPr/>
        </p:nvSpPr>
        <p:spPr>
          <a:xfrm>
            <a:off x="1235710" y="1402715"/>
            <a:ext cx="3387725" cy="5009515"/>
          </a:xfrm>
          <a:prstGeom prst="rect">
            <a:avLst/>
          </a:prstGeom>
        </p:spPr>
        <p:txBody>
          <a:bodyPr vert="horz" wrap="square" lIns="0" tIns="122327" rIns="0" bIns="0" rtlCol="0">
            <a:spAutoFit/>
          </a:bodyPr>
          <a:lstStyle/>
          <a:p>
            <a:pPr marL="371475" indent="-359410">
              <a:lnSpc>
                <a:spcPct val="100000"/>
              </a:lnSpc>
              <a:spcBef>
                <a:spcPts val="1765"/>
              </a:spcBef>
              <a:buSzPct val="123000"/>
              <a:buChar char="•"/>
              <a:tabLst>
                <a:tab pos="371475" algn="l"/>
                <a:tab pos="372110" algn="l"/>
              </a:tabLst>
            </a:pPr>
            <a:r>
              <a:rPr sz="1530" b="1" spc="45" dirty="0">
                <a:solidFill>
                  <a:srgbClr val="FFFFFF"/>
                </a:solidFill>
                <a:latin typeface="+mj-lt"/>
                <a:cs typeface="+mj-lt"/>
              </a:rPr>
              <a:t>Open</a:t>
            </a:r>
            <a:r>
              <a:rPr sz="1530" b="1" spc="-10" dirty="0">
                <a:solidFill>
                  <a:srgbClr val="FFFFFF"/>
                </a:solidFill>
                <a:latin typeface="+mj-lt"/>
                <a:cs typeface="+mj-lt"/>
              </a:rPr>
              <a:t> </a:t>
            </a:r>
            <a:r>
              <a:rPr sz="1530" b="1" spc="45" dirty="0">
                <a:solidFill>
                  <a:srgbClr val="FFFFFF"/>
                </a:solidFill>
                <a:latin typeface="+mj-lt"/>
                <a:cs typeface="+mj-lt"/>
              </a:rPr>
              <a:t>AI</a:t>
            </a:r>
            <a:endParaRPr sz="1530" b="1">
              <a:latin typeface="+mj-lt"/>
              <a:cs typeface="+mj-lt"/>
            </a:endParaRPr>
          </a:p>
          <a:p>
            <a:pPr marL="371475" indent="-359410">
              <a:lnSpc>
                <a:spcPct val="100000"/>
              </a:lnSpc>
              <a:spcBef>
                <a:spcPts val="2700"/>
              </a:spcBef>
              <a:buSzPct val="123000"/>
              <a:buChar char="•"/>
              <a:tabLst>
                <a:tab pos="371475" algn="l"/>
                <a:tab pos="372110" algn="l"/>
              </a:tabLst>
            </a:pPr>
            <a:r>
              <a:rPr sz="1530" b="1" spc="125" dirty="0">
                <a:solidFill>
                  <a:srgbClr val="FFFFFF"/>
                </a:solidFill>
                <a:latin typeface="+mj-lt"/>
                <a:cs typeface="+mj-lt"/>
              </a:rPr>
              <a:t>Azure</a:t>
            </a:r>
            <a:r>
              <a:rPr sz="1530" b="1" dirty="0">
                <a:solidFill>
                  <a:srgbClr val="FFFFFF"/>
                </a:solidFill>
                <a:latin typeface="+mj-lt"/>
                <a:cs typeface="+mj-lt"/>
              </a:rPr>
              <a:t> </a:t>
            </a:r>
            <a:r>
              <a:rPr sz="1530" b="1" spc="45" dirty="0">
                <a:solidFill>
                  <a:srgbClr val="FFFFFF"/>
                </a:solidFill>
                <a:latin typeface="+mj-lt"/>
                <a:cs typeface="+mj-lt"/>
              </a:rPr>
              <a:t>Open</a:t>
            </a:r>
            <a:r>
              <a:rPr sz="1530" b="1" spc="5" dirty="0">
                <a:solidFill>
                  <a:srgbClr val="FFFFFF"/>
                </a:solidFill>
                <a:latin typeface="+mj-lt"/>
                <a:cs typeface="+mj-lt"/>
              </a:rPr>
              <a:t> </a:t>
            </a:r>
            <a:r>
              <a:rPr sz="1530" b="1" spc="40" dirty="0">
                <a:solidFill>
                  <a:srgbClr val="FFFFFF"/>
                </a:solidFill>
                <a:latin typeface="+mj-lt"/>
                <a:cs typeface="+mj-lt"/>
              </a:rPr>
              <a:t>AI</a:t>
            </a:r>
            <a:endParaRPr sz="1530" b="1">
              <a:latin typeface="+mj-lt"/>
              <a:cs typeface="+mj-lt"/>
            </a:endParaRPr>
          </a:p>
          <a:p>
            <a:pPr marL="371475" indent="-359410">
              <a:lnSpc>
                <a:spcPct val="100000"/>
              </a:lnSpc>
              <a:spcBef>
                <a:spcPts val="2700"/>
              </a:spcBef>
              <a:buSzPct val="123000"/>
              <a:buChar char="•"/>
              <a:tabLst>
                <a:tab pos="371475" algn="l"/>
                <a:tab pos="372110" algn="l"/>
              </a:tabLst>
            </a:pPr>
            <a:r>
              <a:rPr sz="1530" b="1" spc="90" dirty="0">
                <a:solidFill>
                  <a:srgbClr val="FFFFFF"/>
                </a:solidFill>
                <a:latin typeface="+mj-lt"/>
                <a:cs typeface="+mj-lt"/>
              </a:rPr>
              <a:t>Ollama</a:t>
            </a:r>
            <a:endParaRPr sz="1530" b="1">
              <a:latin typeface="+mj-lt"/>
              <a:cs typeface="+mj-lt"/>
            </a:endParaRPr>
          </a:p>
          <a:p>
            <a:pPr marL="371475" indent="-359410">
              <a:lnSpc>
                <a:spcPct val="100000"/>
              </a:lnSpc>
              <a:spcBef>
                <a:spcPts val="2700"/>
              </a:spcBef>
              <a:buSzPct val="123000"/>
              <a:buChar char="•"/>
              <a:tabLst>
                <a:tab pos="371475" algn="l"/>
                <a:tab pos="372110" algn="l"/>
              </a:tabLst>
            </a:pPr>
            <a:r>
              <a:rPr sz="1530" b="1" spc="5" dirty="0">
                <a:solidFill>
                  <a:srgbClr val="FFFFFF"/>
                </a:solidFill>
                <a:latin typeface="+mj-lt"/>
                <a:cs typeface="+mj-lt"/>
              </a:rPr>
              <a:t>ONNX</a:t>
            </a:r>
            <a:endParaRPr sz="1530" b="1">
              <a:latin typeface="+mj-lt"/>
              <a:cs typeface="+mj-lt"/>
            </a:endParaRPr>
          </a:p>
          <a:p>
            <a:pPr marL="371475" indent="-359410">
              <a:lnSpc>
                <a:spcPct val="100000"/>
              </a:lnSpc>
              <a:spcBef>
                <a:spcPts val="2700"/>
              </a:spcBef>
              <a:buSzPct val="123000"/>
              <a:buChar char="•"/>
              <a:tabLst>
                <a:tab pos="371475" algn="l"/>
                <a:tab pos="372110" algn="l"/>
              </a:tabLst>
            </a:pPr>
            <a:r>
              <a:rPr sz="1530" b="1" spc="90" dirty="0">
                <a:solidFill>
                  <a:srgbClr val="FFFFFF"/>
                </a:solidFill>
                <a:latin typeface="+mj-lt"/>
                <a:cs typeface="+mj-lt"/>
              </a:rPr>
              <a:t>PostgresML</a:t>
            </a:r>
            <a:endParaRPr sz="1530" b="1">
              <a:latin typeface="+mj-lt"/>
              <a:cs typeface="+mj-lt"/>
            </a:endParaRPr>
          </a:p>
          <a:p>
            <a:pPr marL="371475" indent="-359410">
              <a:lnSpc>
                <a:spcPct val="100000"/>
              </a:lnSpc>
              <a:spcBef>
                <a:spcPts val="2700"/>
              </a:spcBef>
              <a:buSzPct val="123000"/>
              <a:buChar char="•"/>
              <a:tabLst>
                <a:tab pos="371475" algn="l"/>
                <a:tab pos="372110" algn="l"/>
              </a:tabLst>
            </a:pPr>
            <a:r>
              <a:rPr sz="1530" b="1" spc="110" dirty="0">
                <a:solidFill>
                  <a:srgbClr val="FFFFFF"/>
                </a:solidFill>
                <a:latin typeface="+mj-lt"/>
                <a:cs typeface="+mj-lt"/>
              </a:rPr>
              <a:t>Bedrock</a:t>
            </a:r>
            <a:r>
              <a:rPr sz="1530" b="1" dirty="0">
                <a:solidFill>
                  <a:srgbClr val="FFFFFF"/>
                </a:solidFill>
                <a:latin typeface="+mj-lt"/>
                <a:cs typeface="+mj-lt"/>
              </a:rPr>
              <a:t> </a:t>
            </a:r>
            <a:r>
              <a:rPr sz="1530" b="1" spc="60" dirty="0">
                <a:solidFill>
                  <a:srgbClr val="FFFFFF"/>
                </a:solidFill>
                <a:latin typeface="+mj-lt"/>
                <a:cs typeface="+mj-lt"/>
              </a:rPr>
              <a:t>Cohere</a:t>
            </a:r>
            <a:endParaRPr sz="1530" b="1">
              <a:latin typeface="+mj-lt"/>
              <a:cs typeface="+mj-lt"/>
            </a:endParaRPr>
          </a:p>
          <a:p>
            <a:pPr marL="371475" indent="-359410">
              <a:lnSpc>
                <a:spcPct val="100000"/>
              </a:lnSpc>
              <a:spcBef>
                <a:spcPts val="2700"/>
              </a:spcBef>
              <a:buSzPct val="123000"/>
              <a:buChar char="•"/>
              <a:tabLst>
                <a:tab pos="371475" algn="l"/>
                <a:tab pos="372110" algn="l"/>
              </a:tabLst>
            </a:pPr>
            <a:r>
              <a:rPr sz="1530" b="1" spc="110" dirty="0">
                <a:solidFill>
                  <a:srgbClr val="FFFFFF"/>
                </a:solidFill>
                <a:latin typeface="+mj-lt"/>
                <a:cs typeface="+mj-lt"/>
              </a:rPr>
              <a:t>Bedrock</a:t>
            </a:r>
            <a:r>
              <a:rPr sz="1530" b="1" dirty="0">
                <a:solidFill>
                  <a:srgbClr val="FFFFFF"/>
                </a:solidFill>
                <a:latin typeface="+mj-lt"/>
                <a:cs typeface="+mj-lt"/>
              </a:rPr>
              <a:t> </a:t>
            </a:r>
            <a:r>
              <a:rPr sz="1530" b="1" spc="110" dirty="0">
                <a:solidFill>
                  <a:srgbClr val="FFFFFF"/>
                </a:solidFill>
                <a:latin typeface="+mj-lt"/>
                <a:cs typeface="+mj-lt"/>
              </a:rPr>
              <a:t>Titan</a:t>
            </a:r>
            <a:endParaRPr sz="1530" b="1">
              <a:latin typeface="+mj-lt"/>
              <a:cs typeface="+mj-lt"/>
            </a:endParaRPr>
          </a:p>
          <a:p>
            <a:pPr marL="371475" indent="-359410">
              <a:lnSpc>
                <a:spcPct val="100000"/>
              </a:lnSpc>
              <a:spcBef>
                <a:spcPts val="2700"/>
              </a:spcBef>
              <a:buSzPct val="123000"/>
              <a:buChar char="•"/>
              <a:tabLst>
                <a:tab pos="371475" algn="l"/>
                <a:tab pos="372110" algn="l"/>
              </a:tabLst>
            </a:pPr>
            <a:r>
              <a:rPr sz="1530" b="1" spc="65" dirty="0">
                <a:solidFill>
                  <a:srgbClr val="FFFFFF"/>
                </a:solidFill>
                <a:latin typeface="+mj-lt"/>
                <a:cs typeface="+mj-lt"/>
              </a:rPr>
              <a:t>Google</a:t>
            </a:r>
            <a:r>
              <a:rPr sz="1530" b="1" spc="-50" dirty="0">
                <a:solidFill>
                  <a:srgbClr val="FFFFFF"/>
                </a:solidFill>
                <a:latin typeface="+mj-lt"/>
                <a:cs typeface="+mj-lt"/>
              </a:rPr>
              <a:t> </a:t>
            </a:r>
            <a:r>
              <a:rPr sz="1530" b="1" spc="85" dirty="0">
                <a:solidFill>
                  <a:srgbClr val="FFFFFF"/>
                </a:solidFill>
                <a:latin typeface="+mj-lt"/>
                <a:cs typeface="+mj-lt"/>
              </a:rPr>
              <a:t>VertexAI</a:t>
            </a:r>
            <a:endParaRPr sz="1530" b="1">
              <a:latin typeface="+mj-lt"/>
              <a:cs typeface="+mj-lt"/>
            </a:endParaRPr>
          </a:p>
          <a:p>
            <a:pPr marL="371475" indent="-359410">
              <a:lnSpc>
                <a:spcPct val="100000"/>
              </a:lnSpc>
              <a:spcBef>
                <a:spcPts val="2700"/>
              </a:spcBef>
              <a:buSzPct val="123000"/>
              <a:buChar char="•"/>
              <a:tabLst>
                <a:tab pos="371475" algn="l"/>
                <a:tab pos="372110" algn="l"/>
              </a:tabLst>
            </a:pPr>
            <a:r>
              <a:rPr sz="1530" b="1" spc="95" dirty="0">
                <a:solidFill>
                  <a:srgbClr val="FFFFFF"/>
                </a:solidFill>
                <a:latin typeface="+mj-lt"/>
                <a:cs typeface="+mj-lt"/>
              </a:rPr>
              <a:t>MistalAI</a:t>
            </a:r>
            <a:endParaRPr sz="1530" b="1">
              <a:latin typeface="+mj-lt"/>
              <a:cs typeface="+mj-lt"/>
            </a:endParaRPr>
          </a:p>
        </p:txBody>
      </p:sp>
      <p:pic>
        <p:nvPicPr>
          <p:cNvPr id="4" name="Picture 3"/>
          <p:cNvPicPr>
            <a:picLocks noChangeAspect="1"/>
          </p:cNvPicPr>
          <p:nvPr/>
        </p:nvPicPr>
        <p:blipFill>
          <a:blip r:embed="rId1"/>
          <a:stretch>
            <a:fillRect/>
          </a:stretch>
        </p:blipFill>
        <p:spPr>
          <a:xfrm>
            <a:off x="8867775" y="1617980"/>
            <a:ext cx="2495550" cy="33350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object 2"/>
          <p:cNvSpPr txBox="1">
            <a:spLocks noGrp="1"/>
          </p:cNvSpPr>
          <p:nvPr/>
        </p:nvSpPr>
        <p:spPr>
          <a:xfrm>
            <a:off x="651510" y="2539683"/>
            <a:ext cx="7161530" cy="1778635"/>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5755" b="1" spc="380" dirty="0">
                <a:gradFill>
                  <a:gsLst>
                    <a:gs pos="0">
                      <a:srgbClr val="14CD68"/>
                    </a:gs>
                    <a:gs pos="100000">
                      <a:srgbClr val="035C7D"/>
                    </a:gs>
                  </a:gsLst>
                  <a:lin scaled="0"/>
                </a:gradFill>
                <a:sym typeface="+mn-ea"/>
              </a:rPr>
              <a:t>WHAT ARE AI PROMPTS?</a:t>
            </a:r>
            <a:endParaRPr lang="pt-PT" sz="5755" b="1" spc="380" dirty="0">
              <a:gradFill>
                <a:gsLst>
                  <a:gs pos="0">
                    <a:srgbClr val="14CD68"/>
                  </a:gs>
                  <a:gs pos="100000">
                    <a:srgbClr val="035C7D"/>
                  </a:gs>
                </a:gsLst>
                <a:lin scaled="0"/>
              </a:gradFill>
            </a:endParaRPr>
          </a:p>
        </p:txBody>
      </p:sp>
      <p:sp>
        <p:nvSpPr>
          <p:cNvPr id="4" name="Title 3"/>
          <p:cNvSpPr/>
          <p:nvPr>
            <p:ph type="title"/>
          </p:nvPr>
        </p:nvSpPr>
        <p:spPr/>
        <p:txBody>
          <a:bodyPr/>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object 3"/>
          <p:cNvSpPr txBox="1"/>
          <p:nvPr/>
        </p:nvSpPr>
        <p:spPr>
          <a:xfrm>
            <a:off x="1169074" y="2531351"/>
            <a:ext cx="9785559" cy="1708150"/>
          </a:xfrm>
          <a:prstGeom prst="rect">
            <a:avLst/>
          </a:prstGeom>
        </p:spPr>
        <p:txBody>
          <a:bodyPr vert="horz" wrap="square" lIns="0" tIns="6237" rIns="0" bIns="0" rtlCol="0">
            <a:spAutoFit/>
          </a:bodyPr>
          <a:lstStyle/>
          <a:p>
            <a:pPr marL="12700" marR="5080">
              <a:lnSpc>
                <a:spcPct val="131000"/>
              </a:lnSpc>
              <a:spcBef>
                <a:spcPts val="90"/>
              </a:spcBef>
            </a:pPr>
            <a:r>
              <a:rPr sz="1690" spc="15" dirty="0">
                <a:solidFill>
                  <a:srgbClr val="FFFFFF"/>
                </a:solidFill>
                <a:latin typeface="Courier New"/>
                <a:cs typeface="Courier New"/>
              </a:rPr>
              <a:t>Prompts</a:t>
            </a:r>
            <a:r>
              <a:rPr sz="1690" spc="30" dirty="0">
                <a:solidFill>
                  <a:srgbClr val="FFFFFF"/>
                </a:solidFill>
                <a:latin typeface="Courier New"/>
                <a:cs typeface="Courier New"/>
              </a:rPr>
              <a:t> </a:t>
            </a:r>
            <a:r>
              <a:rPr sz="1690" spc="15" dirty="0">
                <a:solidFill>
                  <a:srgbClr val="FFFFFF"/>
                </a:solidFill>
                <a:latin typeface="Courier New"/>
                <a:cs typeface="Courier New"/>
              </a:rPr>
              <a:t>serve</a:t>
            </a:r>
            <a:r>
              <a:rPr sz="1690" spc="30" dirty="0">
                <a:solidFill>
                  <a:srgbClr val="FFFFFF"/>
                </a:solidFill>
                <a:latin typeface="Courier New"/>
                <a:cs typeface="Courier New"/>
              </a:rPr>
              <a:t> </a:t>
            </a:r>
            <a:r>
              <a:rPr sz="1690" spc="15" dirty="0">
                <a:solidFill>
                  <a:srgbClr val="FFFFFF"/>
                </a:solidFill>
                <a:latin typeface="Courier New"/>
                <a:cs typeface="Courier New"/>
              </a:rPr>
              <a:t>as</a:t>
            </a:r>
            <a:r>
              <a:rPr sz="1690" spc="35" dirty="0">
                <a:solidFill>
                  <a:srgbClr val="FFFFFF"/>
                </a:solidFill>
                <a:latin typeface="Courier New"/>
                <a:cs typeface="Courier New"/>
              </a:rPr>
              <a:t> </a:t>
            </a:r>
            <a:r>
              <a:rPr sz="1690" spc="15" dirty="0">
                <a:solidFill>
                  <a:srgbClr val="FFFFFF"/>
                </a:solidFill>
                <a:latin typeface="Courier New"/>
                <a:cs typeface="Courier New"/>
              </a:rPr>
              <a:t>the</a:t>
            </a:r>
            <a:r>
              <a:rPr sz="1690" spc="30" dirty="0">
                <a:solidFill>
                  <a:srgbClr val="FFFFFF"/>
                </a:solidFill>
                <a:latin typeface="Courier New"/>
                <a:cs typeface="Courier New"/>
              </a:rPr>
              <a:t> </a:t>
            </a:r>
            <a:r>
              <a:rPr sz="1690" spc="15" dirty="0">
                <a:solidFill>
                  <a:srgbClr val="FFFFFF"/>
                </a:solidFill>
                <a:latin typeface="Courier New"/>
                <a:cs typeface="Courier New"/>
              </a:rPr>
              <a:t>foundation</a:t>
            </a:r>
            <a:r>
              <a:rPr sz="1690" spc="35" dirty="0">
                <a:solidFill>
                  <a:srgbClr val="FFFFFF"/>
                </a:solidFill>
                <a:latin typeface="Courier New"/>
                <a:cs typeface="Courier New"/>
              </a:rPr>
              <a:t> </a:t>
            </a:r>
            <a:r>
              <a:rPr sz="1690" spc="15" dirty="0">
                <a:solidFill>
                  <a:srgbClr val="FFFFFF"/>
                </a:solidFill>
                <a:latin typeface="Courier New"/>
                <a:cs typeface="Courier New"/>
              </a:rPr>
              <a:t>for</a:t>
            </a:r>
            <a:r>
              <a:rPr sz="1690" spc="30" dirty="0">
                <a:solidFill>
                  <a:srgbClr val="FFFFFF"/>
                </a:solidFill>
                <a:latin typeface="Courier New"/>
                <a:cs typeface="Courier New"/>
              </a:rPr>
              <a:t> </a:t>
            </a:r>
            <a:r>
              <a:rPr sz="1690" spc="15" dirty="0">
                <a:solidFill>
                  <a:srgbClr val="FFFFFF"/>
                </a:solidFill>
                <a:latin typeface="Courier New"/>
                <a:cs typeface="Courier New"/>
              </a:rPr>
              <a:t>the</a:t>
            </a:r>
            <a:r>
              <a:rPr sz="1690" spc="30" dirty="0">
                <a:solidFill>
                  <a:srgbClr val="FFFFFF"/>
                </a:solidFill>
                <a:latin typeface="Courier New"/>
                <a:cs typeface="Courier New"/>
              </a:rPr>
              <a:t> </a:t>
            </a:r>
            <a:r>
              <a:rPr sz="1690" spc="15" dirty="0">
                <a:solidFill>
                  <a:srgbClr val="FFFFFF"/>
                </a:solidFill>
                <a:latin typeface="Courier New"/>
                <a:cs typeface="Courier New"/>
              </a:rPr>
              <a:t>language-based</a:t>
            </a:r>
            <a:r>
              <a:rPr sz="1690" spc="35" dirty="0">
                <a:solidFill>
                  <a:srgbClr val="FFFFFF"/>
                </a:solidFill>
                <a:latin typeface="Courier New"/>
                <a:cs typeface="Courier New"/>
              </a:rPr>
              <a:t> </a:t>
            </a:r>
            <a:r>
              <a:rPr sz="1690" spc="15" dirty="0">
                <a:solidFill>
                  <a:srgbClr val="FFFFFF"/>
                </a:solidFill>
                <a:latin typeface="Courier New"/>
                <a:cs typeface="Courier New"/>
              </a:rPr>
              <a:t>inputs</a:t>
            </a:r>
            <a:r>
              <a:rPr sz="1690" spc="30" dirty="0">
                <a:solidFill>
                  <a:srgbClr val="FFFFFF"/>
                </a:solidFill>
                <a:latin typeface="Courier New"/>
                <a:cs typeface="Courier New"/>
              </a:rPr>
              <a:t> </a:t>
            </a:r>
            <a:r>
              <a:rPr sz="1690" spc="15" dirty="0">
                <a:solidFill>
                  <a:srgbClr val="FFFFFF"/>
                </a:solidFill>
                <a:latin typeface="Courier New"/>
                <a:cs typeface="Courier New"/>
              </a:rPr>
              <a:t>that</a:t>
            </a:r>
            <a:r>
              <a:rPr sz="1690" spc="35" dirty="0">
                <a:solidFill>
                  <a:srgbClr val="FFFFFF"/>
                </a:solidFill>
                <a:latin typeface="Courier New"/>
                <a:cs typeface="Courier New"/>
              </a:rPr>
              <a:t> </a:t>
            </a:r>
            <a:r>
              <a:rPr sz="1690" spc="15" dirty="0">
                <a:solidFill>
                  <a:srgbClr val="FFFFFF"/>
                </a:solidFill>
                <a:latin typeface="Courier New"/>
                <a:cs typeface="Courier New"/>
              </a:rPr>
              <a:t>guide</a:t>
            </a:r>
            <a:r>
              <a:rPr sz="1690" spc="30" dirty="0">
                <a:solidFill>
                  <a:srgbClr val="FFFFFF"/>
                </a:solidFill>
                <a:latin typeface="Courier New"/>
                <a:cs typeface="Courier New"/>
              </a:rPr>
              <a:t> </a:t>
            </a:r>
            <a:r>
              <a:rPr sz="1690" spc="15" dirty="0">
                <a:solidFill>
                  <a:srgbClr val="FFFFFF"/>
                </a:solidFill>
                <a:latin typeface="Courier New"/>
                <a:cs typeface="Courier New"/>
              </a:rPr>
              <a:t>an </a:t>
            </a:r>
            <a:r>
              <a:rPr sz="1690" spc="-1845" dirty="0">
                <a:solidFill>
                  <a:srgbClr val="FFFFFF"/>
                </a:solidFill>
                <a:latin typeface="Courier New"/>
                <a:cs typeface="Courier New"/>
              </a:rPr>
              <a:t> </a:t>
            </a:r>
            <a:r>
              <a:rPr sz="1690" spc="15" dirty="0">
                <a:solidFill>
                  <a:srgbClr val="FFFFFF"/>
                </a:solidFill>
                <a:latin typeface="Courier New"/>
                <a:cs typeface="Courier New"/>
              </a:rPr>
              <a:t>AI</a:t>
            </a:r>
            <a:r>
              <a:rPr sz="1690" spc="25" dirty="0">
                <a:solidFill>
                  <a:srgbClr val="FFFFFF"/>
                </a:solidFill>
                <a:latin typeface="Courier New"/>
                <a:cs typeface="Courier New"/>
              </a:rPr>
              <a:t> </a:t>
            </a:r>
            <a:r>
              <a:rPr sz="1690" spc="15" dirty="0">
                <a:solidFill>
                  <a:srgbClr val="FFFFFF"/>
                </a:solidFill>
                <a:latin typeface="Courier New"/>
                <a:cs typeface="Courier New"/>
              </a:rPr>
              <a:t>model</a:t>
            </a:r>
            <a:r>
              <a:rPr sz="1690" spc="30" dirty="0">
                <a:solidFill>
                  <a:srgbClr val="FFFFFF"/>
                </a:solidFill>
                <a:latin typeface="Courier New"/>
                <a:cs typeface="Courier New"/>
              </a:rPr>
              <a:t> </a:t>
            </a:r>
            <a:r>
              <a:rPr sz="1690" spc="15" dirty="0">
                <a:solidFill>
                  <a:srgbClr val="FFFFFF"/>
                </a:solidFill>
                <a:latin typeface="Courier New"/>
                <a:cs typeface="Courier New"/>
              </a:rPr>
              <a:t>to</a:t>
            </a:r>
            <a:r>
              <a:rPr sz="1690" spc="25" dirty="0">
                <a:solidFill>
                  <a:srgbClr val="FFFFFF"/>
                </a:solidFill>
                <a:latin typeface="Courier New"/>
                <a:cs typeface="Courier New"/>
              </a:rPr>
              <a:t> </a:t>
            </a:r>
            <a:r>
              <a:rPr sz="1690" spc="15" dirty="0">
                <a:solidFill>
                  <a:srgbClr val="FFFFFF"/>
                </a:solidFill>
                <a:latin typeface="Courier New"/>
                <a:cs typeface="Courier New"/>
              </a:rPr>
              <a:t>produce</a:t>
            </a:r>
            <a:r>
              <a:rPr sz="1690" spc="30" dirty="0">
                <a:solidFill>
                  <a:srgbClr val="FFFFFF"/>
                </a:solidFill>
                <a:latin typeface="Courier New"/>
                <a:cs typeface="Courier New"/>
              </a:rPr>
              <a:t> </a:t>
            </a:r>
            <a:r>
              <a:rPr sz="1690" spc="15" dirty="0">
                <a:solidFill>
                  <a:srgbClr val="FFFFFF"/>
                </a:solidFill>
                <a:latin typeface="Courier New"/>
                <a:cs typeface="Courier New"/>
              </a:rPr>
              <a:t>specific</a:t>
            </a:r>
            <a:r>
              <a:rPr sz="1690" spc="25" dirty="0">
                <a:solidFill>
                  <a:srgbClr val="FFFFFF"/>
                </a:solidFill>
                <a:latin typeface="Courier New"/>
                <a:cs typeface="Courier New"/>
              </a:rPr>
              <a:t> </a:t>
            </a:r>
            <a:r>
              <a:rPr sz="1690" spc="15" dirty="0">
                <a:solidFill>
                  <a:srgbClr val="FFFFFF"/>
                </a:solidFill>
                <a:latin typeface="Courier New"/>
                <a:cs typeface="Courier New"/>
              </a:rPr>
              <a:t>outputs.</a:t>
            </a:r>
            <a:r>
              <a:rPr sz="1690" spc="25" dirty="0">
                <a:solidFill>
                  <a:srgbClr val="FFFFFF"/>
                </a:solidFill>
                <a:latin typeface="Courier New"/>
                <a:cs typeface="Courier New"/>
              </a:rPr>
              <a:t> </a:t>
            </a:r>
            <a:r>
              <a:rPr sz="1690" spc="15" dirty="0">
                <a:solidFill>
                  <a:srgbClr val="FFFFFF"/>
                </a:solidFill>
                <a:latin typeface="Courier New"/>
                <a:cs typeface="Courier New"/>
              </a:rPr>
              <a:t>For</a:t>
            </a:r>
            <a:r>
              <a:rPr sz="1690" spc="30" dirty="0">
                <a:solidFill>
                  <a:srgbClr val="FFFFFF"/>
                </a:solidFill>
                <a:latin typeface="Courier New"/>
                <a:cs typeface="Courier New"/>
              </a:rPr>
              <a:t> </a:t>
            </a:r>
            <a:r>
              <a:rPr sz="1690" spc="15" dirty="0">
                <a:solidFill>
                  <a:srgbClr val="FFFFFF"/>
                </a:solidFill>
                <a:latin typeface="Courier New"/>
                <a:cs typeface="Courier New"/>
              </a:rPr>
              <a:t>those</a:t>
            </a:r>
            <a:r>
              <a:rPr sz="1690" spc="25" dirty="0">
                <a:solidFill>
                  <a:srgbClr val="FFFFFF"/>
                </a:solidFill>
                <a:latin typeface="Courier New"/>
                <a:cs typeface="Courier New"/>
              </a:rPr>
              <a:t> </a:t>
            </a:r>
            <a:r>
              <a:rPr sz="1690" spc="15" dirty="0">
                <a:solidFill>
                  <a:srgbClr val="FFFFFF"/>
                </a:solidFill>
                <a:latin typeface="Courier New"/>
                <a:cs typeface="Courier New"/>
              </a:rPr>
              <a:t>familiar</a:t>
            </a:r>
            <a:r>
              <a:rPr sz="1690" spc="30" dirty="0">
                <a:solidFill>
                  <a:srgbClr val="FFFFFF"/>
                </a:solidFill>
                <a:latin typeface="Courier New"/>
                <a:cs typeface="Courier New"/>
              </a:rPr>
              <a:t> </a:t>
            </a:r>
            <a:r>
              <a:rPr sz="1690" spc="15" dirty="0">
                <a:solidFill>
                  <a:srgbClr val="FFFFFF"/>
                </a:solidFill>
                <a:latin typeface="Courier New"/>
                <a:cs typeface="Courier New"/>
              </a:rPr>
              <a:t>with</a:t>
            </a:r>
            <a:r>
              <a:rPr sz="1690" spc="25" dirty="0">
                <a:solidFill>
                  <a:srgbClr val="FFFFFF"/>
                </a:solidFill>
                <a:latin typeface="Courier New"/>
                <a:cs typeface="Courier New"/>
              </a:rPr>
              <a:t> </a:t>
            </a:r>
            <a:r>
              <a:rPr sz="1690" spc="15" dirty="0">
                <a:solidFill>
                  <a:srgbClr val="FFFFFF"/>
                </a:solidFill>
                <a:latin typeface="Courier New"/>
                <a:cs typeface="Courier New"/>
              </a:rPr>
              <a:t>ChatGPT,</a:t>
            </a:r>
            <a:r>
              <a:rPr sz="1690" spc="30" dirty="0">
                <a:solidFill>
                  <a:srgbClr val="FFFFFF"/>
                </a:solidFill>
                <a:latin typeface="Courier New"/>
                <a:cs typeface="Courier New"/>
              </a:rPr>
              <a:t> </a:t>
            </a:r>
            <a:r>
              <a:rPr sz="1690" spc="15" dirty="0">
                <a:solidFill>
                  <a:srgbClr val="FFFFFF"/>
                </a:solidFill>
                <a:latin typeface="Courier New"/>
                <a:cs typeface="Courier New"/>
              </a:rPr>
              <a:t>a </a:t>
            </a:r>
            <a:r>
              <a:rPr sz="1690" spc="20" dirty="0">
                <a:solidFill>
                  <a:srgbClr val="FFFFFF"/>
                </a:solidFill>
                <a:latin typeface="Courier New"/>
                <a:cs typeface="Courier New"/>
              </a:rPr>
              <a:t> </a:t>
            </a:r>
            <a:r>
              <a:rPr sz="1690" spc="15" dirty="0">
                <a:solidFill>
                  <a:srgbClr val="FFFFFF"/>
                </a:solidFill>
                <a:latin typeface="Courier New"/>
                <a:cs typeface="Courier New"/>
              </a:rPr>
              <a:t>prompt</a:t>
            </a:r>
            <a:r>
              <a:rPr sz="1690" spc="25" dirty="0">
                <a:solidFill>
                  <a:srgbClr val="FFFFFF"/>
                </a:solidFill>
                <a:latin typeface="Courier New"/>
                <a:cs typeface="Courier New"/>
              </a:rPr>
              <a:t> </a:t>
            </a:r>
            <a:r>
              <a:rPr sz="1690" spc="15" dirty="0">
                <a:solidFill>
                  <a:srgbClr val="FFFFFF"/>
                </a:solidFill>
                <a:latin typeface="Courier New"/>
                <a:cs typeface="Courier New"/>
              </a:rPr>
              <a:t>might</a:t>
            </a:r>
            <a:r>
              <a:rPr sz="1690" spc="25" dirty="0">
                <a:solidFill>
                  <a:srgbClr val="FFFFFF"/>
                </a:solidFill>
                <a:latin typeface="Courier New"/>
                <a:cs typeface="Courier New"/>
              </a:rPr>
              <a:t> </a:t>
            </a:r>
            <a:r>
              <a:rPr sz="1690" spc="15" dirty="0">
                <a:solidFill>
                  <a:srgbClr val="FFFFFF"/>
                </a:solidFill>
                <a:latin typeface="Courier New"/>
                <a:cs typeface="Courier New"/>
              </a:rPr>
              <a:t>seem</a:t>
            </a:r>
            <a:r>
              <a:rPr sz="1690" spc="25" dirty="0">
                <a:solidFill>
                  <a:srgbClr val="FFFFFF"/>
                </a:solidFill>
                <a:latin typeface="Courier New"/>
                <a:cs typeface="Courier New"/>
              </a:rPr>
              <a:t> </a:t>
            </a:r>
            <a:r>
              <a:rPr sz="1690" spc="15" dirty="0">
                <a:solidFill>
                  <a:srgbClr val="FFFFFF"/>
                </a:solidFill>
                <a:latin typeface="Courier New"/>
                <a:cs typeface="Courier New"/>
              </a:rPr>
              <a:t>like</a:t>
            </a:r>
            <a:r>
              <a:rPr sz="1690" spc="25" dirty="0">
                <a:solidFill>
                  <a:srgbClr val="FFFFFF"/>
                </a:solidFill>
                <a:latin typeface="Courier New"/>
                <a:cs typeface="Courier New"/>
              </a:rPr>
              <a:t> </a:t>
            </a:r>
            <a:r>
              <a:rPr sz="1690" spc="15" dirty="0">
                <a:solidFill>
                  <a:srgbClr val="FFFFFF"/>
                </a:solidFill>
                <a:latin typeface="Courier New"/>
                <a:cs typeface="Courier New"/>
              </a:rPr>
              <a:t>merely</a:t>
            </a:r>
            <a:r>
              <a:rPr sz="1690" spc="25" dirty="0">
                <a:solidFill>
                  <a:srgbClr val="FFFFFF"/>
                </a:solidFill>
                <a:latin typeface="Courier New"/>
                <a:cs typeface="Courier New"/>
              </a:rPr>
              <a:t> </a:t>
            </a:r>
            <a:r>
              <a:rPr sz="1690" spc="15" dirty="0">
                <a:solidFill>
                  <a:srgbClr val="FFFFFF"/>
                </a:solidFill>
                <a:latin typeface="Courier New"/>
                <a:cs typeface="Courier New"/>
              </a:rPr>
              <a:t>the</a:t>
            </a:r>
            <a:r>
              <a:rPr sz="1690" spc="25" dirty="0">
                <a:solidFill>
                  <a:srgbClr val="FFFFFF"/>
                </a:solidFill>
                <a:latin typeface="Courier New"/>
                <a:cs typeface="Courier New"/>
              </a:rPr>
              <a:t> </a:t>
            </a:r>
            <a:r>
              <a:rPr sz="1690" spc="15" dirty="0">
                <a:solidFill>
                  <a:srgbClr val="FFFFFF"/>
                </a:solidFill>
                <a:latin typeface="Courier New"/>
                <a:cs typeface="Courier New"/>
              </a:rPr>
              <a:t>text</a:t>
            </a:r>
            <a:r>
              <a:rPr sz="1690" spc="25" dirty="0">
                <a:solidFill>
                  <a:srgbClr val="FFFFFF"/>
                </a:solidFill>
                <a:latin typeface="Courier New"/>
                <a:cs typeface="Courier New"/>
              </a:rPr>
              <a:t> </a:t>
            </a:r>
            <a:r>
              <a:rPr sz="1690" spc="15" dirty="0">
                <a:solidFill>
                  <a:srgbClr val="FFFFFF"/>
                </a:solidFill>
                <a:latin typeface="Courier New"/>
                <a:cs typeface="Courier New"/>
              </a:rPr>
              <a:t>entered</a:t>
            </a:r>
            <a:r>
              <a:rPr sz="1690" spc="25" dirty="0">
                <a:solidFill>
                  <a:srgbClr val="FFFFFF"/>
                </a:solidFill>
                <a:latin typeface="Courier New"/>
                <a:cs typeface="Courier New"/>
              </a:rPr>
              <a:t> </a:t>
            </a:r>
            <a:r>
              <a:rPr sz="1690" spc="15" dirty="0">
                <a:solidFill>
                  <a:srgbClr val="FFFFFF"/>
                </a:solidFill>
                <a:latin typeface="Courier New"/>
                <a:cs typeface="Courier New"/>
              </a:rPr>
              <a:t>into</a:t>
            </a:r>
            <a:r>
              <a:rPr sz="1690" spc="25" dirty="0">
                <a:solidFill>
                  <a:srgbClr val="FFFFFF"/>
                </a:solidFill>
                <a:latin typeface="Courier New"/>
                <a:cs typeface="Courier New"/>
              </a:rPr>
              <a:t> </a:t>
            </a:r>
            <a:r>
              <a:rPr sz="1690" spc="15" dirty="0">
                <a:solidFill>
                  <a:srgbClr val="FFFFFF"/>
                </a:solidFill>
                <a:latin typeface="Courier New"/>
                <a:cs typeface="Courier New"/>
              </a:rPr>
              <a:t>a</a:t>
            </a:r>
            <a:r>
              <a:rPr sz="1690" spc="25" dirty="0">
                <a:solidFill>
                  <a:srgbClr val="FFFFFF"/>
                </a:solidFill>
                <a:latin typeface="Courier New"/>
                <a:cs typeface="Courier New"/>
              </a:rPr>
              <a:t> </a:t>
            </a:r>
            <a:r>
              <a:rPr sz="1690" spc="15" dirty="0">
                <a:solidFill>
                  <a:srgbClr val="FFFFFF"/>
                </a:solidFill>
                <a:latin typeface="Courier New"/>
                <a:cs typeface="Courier New"/>
              </a:rPr>
              <a:t>dialog</a:t>
            </a:r>
            <a:r>
              <a:rPr sz="1690" spc="25" dirty="0">
                <a:solidFill>
                  <a:srgbClr val="FFFFFF"/>
                </a:solidFill>
                <a:latin typeface="Courier New"/>
                <a:cs typeface="Courier New"/>
              </a:rPr>
              <a:t> </a:t>
            </a:r>
            <a:r>
              <a:rPr sz="1690" spc="15" dirty="0">
                <a:solidFill>
                  <a:srgbClr val="FFFFFF"/>
                </a:solidFill>
                <a:latin typeface="Courier New"/>
                <a:cs typeface="Courier New"/>
              </a:rPr>
              <a:t>box</a:t>
            </a:r>
            <a:r>
              <a:rPr sz="1690" spc="25" dirty="0">
                <a:solidFill>
                  <a:srgbClr val="FFFFFF"/>
                </a:solidFill>
                <a:latin typeface="Courier New"/>
                <a:cs typeface="Courier New"/>
              </a:rPr>
              <a:t> </a:t>
            </a:r>
            <a:r>
              <a:rPr sz="1690" spc="15" dirty="0">
                <a:solidFill>
                  <a:srgbClr val="FFFFFF"/>
                </a:solidFill>
                <a:latin typeface="Courier New"/>
                <a:cs typeface="Courier New"/>
              </a:rPr>
              <a:t>that</a:t>
            </a:r>
            <a:r>
              <a:rPr sz="1690" spc="25" dirty="0">
                <a:solidFill>
                  <a:srgbClr val="FFFFFF"/>
                </a:solidFill>
                <a:latin typeface="Courier New"/>
                <a:cs typeface="Courier New"/>
              </a:rPr>
              <a:t> </a:t>
            </a:r>
            <a:r>
              <a:rPr sz="1690" spc="15" dirty="0">
                <a:solidFill>
                  <a:srgbClr val="FFFFFF"/>
                </a:solidFill>
                <a:latin typeface="Courier New"/>
                <a:cs typeface="Courier New"/>
              </a:rPr>
              <a:t>is </a:t>
            </a:r>
            <a:r>
              <a:rPr sz="1690" spc="20" dirty="0">
                <a:solidFill>
                  <a:srgbClr val="FFFFFF"/>
                </a:solidFill>
                <a:latin typeface="Courier New"/>
                <a:cs typeface="Courier New"/>
              </a:rPr>
              <a:t> </a:t>
            </a:r>
            <a:r>
              <a:rPr sz="1690" spc="15" dirty="0">
                <a:solidFill>
                  <a:srgbClr val="FFFFFF"/>
                </a:solidFill>
                <a:latin typeface="Courier New"/>
                <a:cs typeface="Courier New"/>
              </a:rPr>
              <a:t>sent</a:t>
            </a:r>
            <a:r>
              <a:rPr sz="1690" spc="25" dirty="0">
                <a:solidFill>
                  <a:srgbClr val="FFFFFF"/>
                </a:solidFill>
                <a:latin typeface="Courier New"/>
                <a:cs typeface="Courier New"/>
              </a:rPr>
              <a:t> </a:t>
            </a:r>
            <a:r>
              <a:rPr sz="1690" spc="15" dirty="0">
                <a:solidFill>
                  <a:srgbClr val="FFFFFF"/>
                </a:solidFill>
                <a:latin typeface="Courier New"/>
                <a:cs typeface="Courier New"/>
              </a:rPr>
              <a:t>to</a:t>
            </a:r>
            <a:r>
              <a:rPr sz="1690" spc="25" dirty="0">
                <a:solidFill>
                  <a:srgbClr val="FFFFFF"/>
                </a:solidFill>
                <a:latin typeface="Courier New"/>
                <a:cs typeface="Courier New"/>
              </a:rPr>
              <a:t> </a:t>
            </a:r>
            <a:r>
              <a:rPr sz="1690" spc="15" dirty="0">
                <a:solidFill>
                  <a:srgbClr val="FFFFFF"/>
                </a:solidFill>
                <a:latin typeface="Courier New"/>
                <a:cs typeface="Courier New"/>
              </a:rPr>
              <a:t>the</a:t>
            </a:r>
            <a:r>
              <a:rPr sz="1690" spc="25" dirty="0">
                <a:solidFill>
                  <a:srgbClr val="FFFFFF"/>
                </a:solidFill>
                <a:latin typeface="Courier New"/>
                <a:cs typeface="Courier New"/>
              </a:rPr>
              <a:t> </a:t>
            </a:r>
            <a:r>
              <a:rPr sz="1690" spc="15" dirty="0">
                <a:solidFill>
                  <a:srgbClr val="FFFFFF"/>
                </a:solidFill>
                <a:latin typeface="Courier New"/>
                <a:cs typeface="Courier New"/>
              </a:rPr>
              <a:t>API.</a:t>
            </a:r>
            <a:r>
              <a:rPr sz="1690" spc="25" dirty="0">
                <a:solidFill>
                  <a:srgbClr val="FFFFFF"/>
                </a:solidFill>
                <a:latin typeface="Courier New"/>
                <a:cs typeface="Courier New"/>
              </a:rPr>
              <a:t> </a:t>
            </a:r>
            <a:r>
              <a:rPr sz="1690" spc="15" dirty="0">
                <a:solidFill>
                  <a:srgbClr val="FFFFFF"/>
                </a:solidFill>
                <a:latin typeface="Courier New"/>
                <a:cs typeface="Courier New"/>
              </a:rPr>
              <a:t>However,</a:t>
            </a:r>
            <a:r>
              <a:rPr sz="1690" spc="25" dirty="0">
                <a:solidFill>
                  <a:srgbClr val="FFFFFF"/>
                </a:solidFill>
                <a:latin typeface="Courier New"/>
                <a:cs typeface="Courier New"/>
              </a:rPr>
              <a:t> </a:t>
            </a:r>
            <a:r>
              <a:rPr sz="1690" spc="15" dirty="0">
                <a:solidFill>
                  <a:srgbClr val="FFFFFF"/>
                </a:solidFill>
                <a:latin typeface="Courier New"/>
                <a:cs typeface="Courier New"/>
              </a:rPr>
              <a:t>it</a:t>
            </a:r>
            <a:r>
              <a:rPr sz="1690" spc="25" dirty="0">
                <a:solidFill>
                  <a:srgbClr val="FFFFFF"/>
                </a:solidFill>
                <a:latin typeface="Courier New"/>
                <a:cs typeface="Courier New"/>
              </a:rPr>
              <a:t> </a:t>
            </a:r>
            <a:r>
              <a:rPr sz="1690" spc="15" dirty="0">
                <a:solidFill>
                  <a:srgbClr val="FFFFFF"/>
                </a:solidFill>
                <a:latin typeface="Courier New"/>
                <a:cs typeface="Courier New"/>
              </a:rPr>
              <a:t>encompasses</a:t>
            </a:r>
            <a:r>
              <a:rPr sz="1690" spc="25" dirty="0">
                <a:solidFill>
                  <a:srgbClr val="FFFFFF"/>
                </a:solidFill>
                <a:latin typeface="Courier New"/>
                <a:cs typeface="Courier New"/>
              </a:rPr>
              <a:t> </a:t>
            </a:r>
            <a:r>
              <a:rPr sz="1690" spc="15" dirty="0">
                <a:solidFill>
                  <a:srgbClr val="FFFFFF"/>
                </a:solidFill>
                <a:latin typeface="Courier New"/>
                <a:cs typeface="Courier New"/>
              </a:rPr>
              <a:t>much</a:t>
            </a:r>
            <a:r>
              <a:rPr sz="1690" spc="25" dirty="0">
                <a:solidFill>
                  <a:srgbClr val="FFFFFF"/>
                </a:solidFill>
                <a:latin typeface="Courier New"/>
                <a:cs typeface="Courier New"/>
              </a:rPr>
              <a:t> </a:t>
            </a:r>
            <a:r>
              <a:rPr sz="1690" spc="15" dirty="0">
                <a:solidFill>
                  <a:srgbClr val="FFFFFF"/>
                </a:solidFill>
                <a:latin typeface="Courier New"/>
                <a:cs typeface="Courier New"/>
              </a:rPr>
              <a:t>more</a:t>
            </a:r>
            <a:r>
              <a:rPr sz="1690" spc="25" dirty="0">
                <a:solidFill>
                  <a:srgbClr val="FFFFFF"/>
                </a:solidFill>
                <a:latin typeface="Courier New"/>
                <a:cs typeface="Courier New"/>
              </a:rPr>
              <a:t> </a:t>
            </a:r>
            <a:r>
              <a:rPr sz="1690" spc="15" dirty="0">
                <a:solidFill>
                  <a:srgbClr val="FFFFFF"/>
                </a:solidFill>
                <a:latin typeface="Courier New"/>
                <a:cs typeface="Courier New"/>
              </a:rPr>
              <a:t>than</a:t>
            </a:r>
            <a:r>
              <a:rPr sz="1690" spc="25" dirty="0">
                <a:solidFill>
                  <a:srgbClr val="FFFFFF"/>
                </a:solidFill>
                <a:latin typeface="Courier New"/>
                <a:cs typeface="Courier New"/>
              </a:rPr>
              <a:t> </a:t>
            </a:r>
            <a:r>
              <a:rPr sz="1690" spc="15" dirty="0">
                <a:solidFill>
                  <a:srgbClr val="FFFFFF"/>
                </a:solidFill>
                <a:latin typeface="Courier New"/>
                <a:cs typeface="Courier New"/>
              </a:rPr>
              <a:t>that.</a:t>
            </a:r>
            <a:r>
              <a:rPr sz="1690" spc="25" dirty="0">
                <a:solidFill>
                  <a:srgbClr val="FFFFFF"/>
                </a:solidFill>
                <a:latin typeface="Courier New"/>
                <a:cs typeface="Courier New"/>
              </a:rPr>
              <a:t> </a:t>
            </a:r>
            <a:r>
              <a:rPr sz="1690" spc="15" dirty="0">
                <a:solidFill>
                  <a:srgbClr val="FFFFFF"/>
                </a:solidFill>
                <a:latin typeface="Courier New"/>
                <a:cs typeface="Courier New"/>
              </a:rPr>
              <a:t>In</a:t>
            </a:r>
            <a:r>
              <a:rPr sz="1690" spc="25" dirty="0">
                <a:solidFill>
                  <a:srgbClr val="FFFFFF"/>
                </a:solidFill>
                <a:latin typeface="Courier New"/>
                <a:cs typeface="Courier New"/>
              </a:rPr>
              <a:t> </a:t>
            </a:r>
            <a:r>
              <a:rPr sz="1690" spc="15" dirty="0">
                <a:solidFill>
                  <a:srgbClr val="FFFFFF"/>
                </a:solidFill>
                <a:latin typeface="Courier New"/>
                <a:cs typeface="Courier New"/>
              </a:rPr>
              <a:t>many</a:t>
            </a:r>
            <a:r>
              <a:rPr sz="1690" spc="25" dirty="0">
                <a:solidFill>
                  <a:srgbClr val="FFFFFF"/>
                </a:solidFill>
                <a:latin typeface="Courier New"/>
                <a:cs typeface="Courier New"/>
              </a:rPr>
              <a:t> </a:t>
            </a:r>
            <a:r>
              <a:rPr sz="1690" spc="15" dirty="0">
                <a:solidFill>
                  <a:srgbClr val="FFFFFF"/>
                </a:solidFill>
                <a:latin typeface="Courier New"/>
                <a:cs typeface="Courier New"/>
              </a:rPr>
              <a:t>AI </a:t>
            </a:r>
            <a:r>
              <a:rPr sz="1690" spc="20" dirty="0">
                <a:solidFill>
                  <a:srgbClr val="FFFFFF"/>
                </a:solidFill>
                <a:latin typeface="Courier New"/>
                <a:cs typeface="Courier New"/>
              </a:rPr>
              <a:t> </a:t>
            </a:r>
            <a:r>
              <a:rPr sz="1690" spc="15" dirty="0">
                <a:solidFill>
                  <a:srgbClr val="FFFFFF"/>
                </a:solidFill>
                <a:latin typeface="Courier New"/>
                <a:cs typeface="Courier New"/>
              </a:rPr>
              <a:t>Models, the</a:t>
            </a:r>
            <a:r>
              <a:rPr sz="1690" spc="20" dirty="0">
                <a:solidFill>
                  <a:srgbClr val="FFFFFF"/>
                </a:solidFill>
                <a:latin typeface="Courier New"/>
                <a:cs typeface="Courier New"/>
              </a:rPr>
              <a:t> </a:t>
            </a:r>
            <a:r>
              <a:rPr sz="1690" spc="15" dirty="0">
                <a:solidFill>
                  <a:srgbClr val="FFFFFF"/>
                </a:solidFill>
                <a:latin typeface="Courier New"/>
                <a:cs typeface="Courier New"/>
              </a:rPr>
              <a:t>text</a:t>
            </a:r>
            <a:r>
              <a:rPr sz="1690" spc="20" dirty="0">
                <a:solidFill>
                  <a:srgbClr val="FFFFFF"/>
                </a:solidFill>
                <a:latin typeface="Courier New"/>
                <a:cs typeface="Courier New"/>
              </a:rPr>
              <a:t> </a:t>
            </a:r>
            <a:r>
              <a:rPr sz="1690" spc="15" dirty="0">
                <a:solidFill>
                  <a:srgbClr val="FFFFFF"/>
                </a:solidFill>
                <a:latin typeface="Courier New"/>
                <a:cs typeface="Courier New"/>
              </a:rPr>
              <a:t>for</a:t>
            </a:r>
            <a:r>
              <a:rPr sz="1690" spc="20" dirty="0">
                <a:solidFill>
                  <a:srgbClr val="FFFFFF"/>
                </a:solidFill>
                <a:latin typeface="Courier New"/>
                <a:cs typeface="Courier New"/>
              </a:rPr>
              <a:t> </a:t>
            </a:r>
            <a:r>
              <a:rPr sz="1690" spc="15" dirty="0">
                <a:solidFill>
                  <a:srgbClr val="FFFFFF"/>
                </a:solidFill>
                <a:latin typeface="Courier New"/>
                <a:cs typeface="Courier New"/>
              </a:rPr>
              <a:t>the</a:t>
            </a:r>
            <a:r>
              <a:rPr sz="1690" spc="20" dirty="0">
                <a:solidFill>
                  <a:srgbClr val="FFFFFF"/>
                </a:solidFill>
                <a:latin typeface="Courier New"/>
                <a:cs typeface="Courier New"/>
              </a:rPr>
              <a:t> </a:t>
            </a:r>
            <a:r>
              <a:rPr sz="1690" spc="15" dirty="0">
                <a:solidFill>
                  <a:srgbClr val="FFFFFF"/>
                </a:solidFill>
                <a:latin typeface="Courier New"/>
                <a:cs typeface="Courier New"/>
              </a:rPr>
              <a:t>prompt</a:t>
            </a:r>
            <a:r>
              <a:rPr sz="1690" spc="20" dirty="0">
                <a:solidFill>
                  <a:srgbClr val="FFFFFF"/>
                </a:solidFill>
                <a:latin typeface="Courier New"/>
                <a:cs typeface="Courier New"/>
              </a:rPr>
              <a:t> </a:t>
            </a:r>
            <a:r>
              <a:rPr sz="1690" spc="15" dirty="0">
                <a:solidFill>
                  <a:srgbClr val="FFFFFF"/>
                </a:solidFill>
                <a:latin typeface="Courier New"/>
                <a:cs typeface="Courier New"/>
              </a:rPr>
              <a:t>is</a:t>
            </a:r>
            <a:r>
              <a:rPr sz="1690" spc="20" dirty="0">
                <a:solidFill>
                  <a:srgbClr val="FFFFFF"/>
                </a:solidFill>
                <a:latin typeface="Courier New"/>
                <a:cs typeface="Courier New"/>
              </a:rPr>
              <a:t> </a:t>
            </a:r>
            <a:r>
              <a:rPr sz="1690" spc="15" dirty="0">
                <a:solidFill>
                  <a:srgbClr val="FFFFFF"/>
                </a:solidFill>
                <a:latin typeface="Courier New"/>
                <a:cs typeface="Courier New"/>
              </a:rPr>
              <a:t>not</a:t>
            </a:r>
            <a:r>
              <a:rPr sz="1690" spc="20" dirty="0">
                <a:solidFill>
                  <a:srgbClr val="FFFFFF"/>
                </a:solidFill>
                <a:latin typeface="Courier New"/>
                <a:cs typeface="Courier New"/>
              </a:rPr>
              <a:t> </a:t>
            </a:r>
            <a:r>
              <a:rPr sz="1690" spc="15" dirty="0">
                <a:solidFill>
                  <a:srgbClr val="FFFFFF"/>
                </a:solidFill>
                <a:latin typeface="Courier New"/>
                <a:cs typeface="Courier New"/>
              </a:rPr>
              <a:t>just</a:t>
            </a:r>
            <a:r>
              <a:rPr sz="1690" spc="20" dirty="0">
                <a:solidFill>
                  <a:srgbClr val="FFFFFF"/>
                </a:solidFill>
                <a:latin typeface="Courier New"/>
                <a:cs typeface="Courier New"/>
              </a:rPr>
              <a:t> </a:t>
            </a:r>
            <a:r>
              <a:rPr sz="1690" spc="15" dirty="0">
                <a:solidFill>
                  <a:srgbClr val="FFFFFF"/>
                </a:solidFill>
                <a:latin typeface="Courier New"/>
                <a:cs typeface="Courier New"/>
              </a:rPr>
              <a:t>a</a:t>
            </a:r>
            <a:r>
              <a:rPr sz="1690" spc="20" dirty="0">
                <a:solidFill>
                  <a:srgbClr val="FFFFFF"/>
                </a:solidFill>
                <a:latin typeface="Courier New"/>
                <a:cs typeface="Courier New"/>
              </a:rPr>
              <a:t> </a:t>
            </a:r>
            <a:r>
              <a:rPr sz="1690" spc="15" dirty="0">
                <a:solidFill>
                  <a:srgbClr val="FFFFFF"/>
                </a:solidFill>
                <a:latin typeface="Courier New"/>
                <a:cs typeface="Courier New"/>
              </a:rPr>
              <a:t>simple</a:t>
            </a:r>
            <a:r>
              <a:rPr sz="1690" spc="20" dirty="0">
                <a:solidFill>
                  <a:srgbClr val="FFFFFF"/>
                </a:solidFill>
                <a:latin typeface="Courier New"/>
                <a:cs typeface="Courier New"/>
              </a:rPr>
              <a:t> </a:t>
            </a:r>
            <a:r>
              <a:rPr sz="1690" spc="15" dirty="0">
                <a:solidFill>
                  <a:srgbClr val="FFFFFF"/>
                </a:solidFill>
                <a:latin typeface="Courier New"/>
                <a:cs typeface="Courier New"/>
              </a:rPr>
              <a:t>string.</a:t>
            </a:r>
            <a:endParaRPr sz="1690">
              <a:latin typeface="Courier New"/>
              <a:cs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858520" y="1550670"/>
            <a:ext cx="5085080" cy="4266565"/>
          </a:xfrm>
          <a:prstGeom prst="rect">
            <a:avLst/>
          </a:prstGeom>
        </p:spPr>
        <p:txBody>
          <a:bodyPr vert="horz" wrap="square" lIns="0" tIns="97030" rIns="0" bIns="0" rtlCol="0">
            <a:spAutoFit/>
          </a:bodyPr>
          <a:lstStyle/>
          <a:p>
            <a:pPr marL="333375" indent="-321310">
              <a:lnSpc>
                <a:spcPct val="100000"/>
              </a:lnSpc>
              <a:spcBef>
                <a:spcPts val="1400"/>
              </a:spcBef>
              <a:buSzPct val="124000"/>
              <a:buFont typeface="SimSun"/>
              <a:buChar char="•"/>
              <a:tabLst>
                <a:tab pos="334010" algn="l"/>
              </a:tabLst>
            </a:pPr>
            <a:r>
              <a:rPr sz="1365">
                <a:solidFill>
                  <a:schemeClr val="bg1"/>
                </a:solidFill>
                <a:latin typeface="+mj-lt"/>
                <a:cs typeface="+mj-lt"/>
              </a:rPr>
              <a:t>Input directing an AI model to produce specific outputs</a:t>
            </a:r>
            <a:endParaRPr sz="1365">
              <a:solidFill>
                <a:schemeClr val="bg1"/>
              </a:solidFill>
              <a:latin typeface="+mj-lt"/>
              <a:cs typeface="+mj-lt"/>
            </a:endParaRPr>
          </a:p>
          <a:p>
            <a:pPr marL="333375" indent="-321310">
              <a:lnSpc>
                <a:spcPct val="100000"/>
              </a:lnSpc>
              <a:spcBef>
                <a:spcPts val="1400"/>
              </a:spcBef>
              <a:buSzPct val="124000"/>
              <a:buFont typeface="SimSun"/>
              <a:buChar char="•"/>
              <a:tabLst>
                <a:tab pos="334010" algn="l"/>
              </a:tabLst>
            </a:pPr>
            <a:r>
              <a:rPr sz="1365">
                <a:solidFill>
                  <a:schemeClr val="bg1"/>
                </a:solidFill>
                <a:latin typeface="+mj-lt"/>
                <a:cs typeface="+mj-lt"/>
              </a:rPr>
              <a:t>Model outputs are greatly inference by prompt style and  wording</a:t>
            </a:r>
            <a:endParaRPr sz="1365">
              <a:solidFill>
                <a:schemeClr val="bg1"/>
              </a:solidFill>
              <a:latin typeface="+mj-lt"/>
              <a:cs typeface="+mj-lt"/>
            </a:endParaRPr>
          </a:p>
          <a:p>
            <a:pPr marL="333375" indent="-321310">
              <a:lnSpc>
                <a:spcPct val="100000"/>
              </a:lnSpc>
              <a:spcBef>
                <a:spcPts val="1400"/>
              </a:spcBef>
              <a:buSzPct val="124000"/>
              <a:buFont typeface="SimSun"/>
              <a:buChar char="•"/>
              <a:tabLst>
                <a:tab pos="334010" algn="l"/>
              </a:tabLst>
            </a:pPr>
            <a:r>
              <a:rPr sz="1365">
                <a:solidFill>
                  <a:schemeClr val="bg1"/>
                </a:solidFill>
                <a:latin typeface="+mj-lt"/>
                <a:cs typeface="+mj-lt"/>
              </a:rPr>
              <a:t>Prompt Engineering</a:t>
            </a:r>
            <a:endParaRPr sz="1365">
              <a:solidFill>
                <a:schemeClr val="bg1"/>
              </a:solidFill>
              <a:latin typeface="+mj-lt"/>
              <a:cs typeface="+mj-lt"/>
            </a:endParaRPr>
          </a:p>
          <a:p>
            <a:pPr marL="333375" indent="-321310">
              <a:lnSpc>
                <a:spcPct val="100000"/>
              </a:lnSpc>
              <a:spcBef>
                <a:spcPts val="1400"/>
              </a:spcBef>
              <a:buSzPct val="124000"/>
              <a:buFont typeface="SimSun"/>
              <a:buChar char="•"/>
              <a:tabLst>
                <a:tab pos="334010" algn="l"/>
              </a:tabLst>
            </a:pPr>
            <a:r>
              <a:rPr sz="1365">
                <a:solidFill>
                  <a:schemeClr val="bg1"/>
                </a:solidFill>
                <a:latin typeface="+mj-lt"/>
                <a:cs typeface="+mj-lt"/>
              </a:rPr>
              <a:t>Prompt techniques and effective prompts are share in  the community</a:t>
            </a:r>
            <a:endParaRPr sz="1365">
              <a:solidFill>
                <a:schemeClr val="bg1"/>
              </a:solidFill>
              <a:latin typeface="+mj-lt"/>
              <a:cs typeface="+mj-lt"/>
            </a:endParaRPr>
          </a:p>
          <a:p>
            <a:pPr marL="333375" indent="-321310">
              <a:lnSpc>
                <a:spcPct val="100000"/>
              </a:lnSpc>
              <a:spcBef>
                <a:spcPts val="1400"/>
              </a:spcBef>
              <a:buSzPct val="124000"/>
              <a:buFont typeface="SimSun"/>
              <a:buChar char="•"/>
              <a:tabLst>
                <a:tab pos="334010" algn="l"/>
              </a:tabLst>
            </a:pPr>
            <a:r>
              <a:rPr sz="1365">
                <a:solidFill>
                  <a:schemeClr val="bg1"/>
                </a:solidFill>
                <a:latin typeface="+mj-lt"/>
                <a:cs typeface="+mj-lt"/>
              </a:rPr>
              <a:t>OpenAI Guidelines</a:t>
            </a:r>
            <a:endParaRPr sz="1365">
              <a:solidFill>
                <a:schemeClr val="bg1"/>
              </a:solidFill>
              <a:latin typeface="+mj-lt"/>
              <a:cs typeface="+mj-lt"/>
            </a:endParaRPr>
          </a:p>
          <a:p>
            <a:pPr marL="333375" indent="-321310">
              <a:lnSpc>
                <a:spcPct val="100000"/>
              </a:lnSpc>
              <a:spcBef>
                <a:spcPts val="1400"/>
              </a:spcBef>
              <a:buSzPct val="124000"/>
              <a:buFont typeface="SimSun"/>
              <a:buChar char="•"/>
              <a:tabLst>
                <a:tab pos="334010" algn="l"/>
              </a:tabLst>
            </a:pPr>
            <a:r>
              <a:rPr sz="1365">
                <a:solidFill>
                  <a:schemeClr val="bg1"/>
                </a:solidFill>
                <a:latin typeface="+mj-lt"/>
                <a:cs typeface="+mj-lt"/>
              </a:rPr>
              <a:t>Mini Course: ChatGPT Prompt Engineering for  developers</a:t>
            </a:r>
            <a:endParaRPr sz="1365">
              <a:solidFill>
                <a:schemeClr val="bg1"/>
              </a:solidFill>
              <a:latin typeface="+mj-lt"/>
              <a:cs typeface="+mj-lt"/>
            </a:endParaRPr>
          </a:p>
          <a:p>
            <a:pPr marL="333375" indent="-321310">
              <a:lnSpc>
                <a:spcPct val="100000"/>
              </a:lnSpc>
              <a:spcBef>
                <a:spcPts val="1400"/>
              </a:spcBef>
              <a:buSzPct val="124000"/>
              <a:buFont typeface="SimSun"/>
              <a:buChar char="•"/>
              <a:tabLst>
                <a:tab pos="334010" algn="l"/>
              </a:tabLst>
            </a:pPr>
            <a:r>
              <a:rPr sz="1365">
                <a:solidFill>
                  <a:schemeClr val="bg1"/>
                </a:solidFill>
                <a:latin typeface="+mj-lt"/>
                <a:cs typeface="+mj-lt"/>
              </a:rPr>
              <a:t>Prompts and Spring</a:t>
            </a:r>
            <a:endParaRPr sz="1365">
              <a:solidFill>
                <a:schemeClr val="bg1"/>
              </a:solidFill>
              <a:latin typeface="+mj-lt"/>
              <a:cs typeface="+mj-lt"/>
            </a:endParaRPr>
          </a:p>
          <a:p>
            <a:pPr marL="333375" indent="-321310">
              <a:lnSpc>
                <a:spcPct val="100000"/>
              </a:lnSpc>
              <a:spcBef>
                <a:spcPts val="1400"/>
              </a:spcBef>
              <a:buSzPct val="124000"/>
              <a:buFont typeface="SimSun"/>
              <a:buChar char="•"/>
              <a:tabLst>
                <a:tab pos="334010" algn="l"/>
              </a:tabLst>
            </a:pPr>
            <a:r>
              <a:rPr sz="1365">
                <a:solidFill>
                  <a:schemeClr val="bg1"/>
                </a:solidFill>
                <a:latin typeface="+mj-lt"/>
                <a:cs typeface="+mj-lt"/>
              </a:rPr>
              <a:t>Prompt management relies on Text Template Engines</a:t>
            </a:r>
            <a:endParaRPr sz="1365">
              <a:solidFill>
                <a:schemeClr val="bg1"/>
              </a:solidFill>
              <a:latin typeface="+mj-lt"/>
              <a:cs typeface="+mj-lt"/>
            </a:endParaRPr>
          </a:p>
          <a:p>
            <a:pPr marL="333375" indent="-321310">
              <a:lnSpc>
                <a:spcPct val="100000"/>
              </a:lnSpc>
              <a:spcBef>
                <a:spcPts val="1400"/>
              </a:spcBef>
              <a:buSzPct val="124000"/>
              <a:buFont typeface="SimSun"/>
              <a:buChar char="•"/>
              <a:tabLst>
                <a:tab pos="334010" algn="l"/>
              </a:tabLst>
            </a:pPr>
            <a:r>
              <a:rPr sz="1365">
                <a:solidFill>
                  <a:schemeClr val="bg1"/>
                </a:solidFill>
                <a:latin typeface="+mj-lt"/>
                <a:cs typeface="+mj-lt"/>
              </a:rPr>
              <a:t>Analogous to the view in Spring MVC</a:t>
            </a:r>
            <a:endParaRPr sz="1365">
              <a:solidFill>
                <a:schemeClr val="bg1"/>
              </a:solidFill>
              <a:latin typeface="+mj-lt"/>
              <a:cs typeface="+mj-lt"/>
            </a:endParaRPr>
          </a:p>
        </p:txBody>
      </p:sp>
      <p:sp>
        <p:nvSpPr>
          <p:cNvPr id="6" name="object 6"/>
          <p:cNvSpPr txBox="1">
            <a:spLocks noGrp="1"/>
          </p:cNvSpPr>
          <p:nvPr>
            <p:ph type="title"/>
          </p:nvPr>
        </p:nvSpPr>
        <p:spPr>
          <a:xfrm>
            <a:off x="858815" y="325613"/>
            <a:ext cx="4338317" cy="778510"/>
          </a:xfrm>
          <a:prstGeom prst="rect">
            <a:avLst/>
          </a:prstGeom>
        </p:spPr>
        <p:txBody>
          <a:bodyPr vert="horz" wrap="square" lIns="0" tIns="8316" rIns="0" bIns="0" rtlCol="0">
            <a:spAutoFit/>
          </a:bodyPr>
          <a:lstStyle/>
          <a:p>
            <a:pPr marL="16510">
              <a:lnSpc>
                <a:spcPct val="100000"/>
              </a:lnSpc>
              <a:spcBef>
                <a:spcPts val="120"/>
              </a:spcBef>
            </a:pPr>
            <a:r>
              <a:rPr sz="2400" b="1" spc="-85" dirty="0">
                <a:solidFill>
                  <a:schemeClr val="bg1"/>
                </a:solidFill>
                <a:cs typeface="+mj-lt"/>
              </a:rPr>
              <a:t>Prompt</a:t>
            </a:r>
            <a:r>
              <a:rPr sz="2400" b="1" spc="-325" dirty="0">
                <a:solidFill>
                  <a:schemeClr val="bg1"/>
                </a:solidFill>
                <a:cs typeface="+mj-lt"/>
              </a:rPr>
              <a:t> </a:t>
            </a:r>
            <a:r>
              <a:rPr sz="2400" b="1" spc="-180" dirty="0">
                <a:solidFill>
                  <a:schemeClr val="bg1"/>
                </a:solidFill>
                <a:cs typeface="+mj-lt"/>
              </a:rPr>
              <a:t>Engineering</a:t>
            </a:r>
            <a:endParaRPr sz="2400">
              <a:solidFill>
                <a:schemeClr val="bg1"/>
              </a:solidFill>
              <a:cs typeface="+mj-lt"/>
            </a:endParaRPr>
          </a:p>
          <a:p>
            <a:pPr marL="12700">
              <a:lnSpc>
                <a:spcPct val="100000"/>
              </a:lnSpc>
              <a:spcBef>
                <a:spcPts val="250"/>
              </a:spcBef>
            </a:pPr>
            <a:r>
              <a:rPr sz="2400" b="1" spc="-20" dirty="0">
                <a:solidFill>
                  <a:schemeClr val="bg1"/>
                </a:solidFill>
                <a:cs typeface="+mj-lt"/>
              </a:rPr>
              <a:t>Effective</a:t>
            </a:r>
            <a:r>
              <a:rPr sz="2400" b="1" spc="-35" dirty="0">
                <a:solidFill>
                  <a:schemeClr val="bg1"/>
                </a:solidFill>
                <a:cs typeface="+mj-lt"/>
              </a:rPr>
              <a:t> </a:t>
            </a:r>
            <a:r>
              <a:rPr sz="2400" b="1" spc="5" dirty="0">
                <a:solidFill>
                  <a:schemeClr val="bg1"/>
                </a:solidFill>
                <a:cs typeface="+mj-lt"/>
              </a:rPr>
              <a:t>Communication</a:t>
            </a:r>
            <a:endParaRPr sz="2400" b="1" spc="5" dirty="0">
              <a:solidFill>
                <a:schemeClr val="bg1"/>
              </a:solidFill>
              <a:cs typeface="+mj-lt"/>
            </a:endParaRPr>
          </a:p>
        </p:txBody>
      </p:sp>
      <p:pic>
        <p:nvPicPr>
          <p:cNvPr id="7" name="Picture 6"/>
          <p:cNvPicPr>
            <a:picLocks noChangeAspect="1"/>
          </p:cNvPicPr>
          <p:nvPr/>
        </p:nvPicPr>
        <p:blipFill>
          <a:blip r:embed="rId1"/>
          <a:stretch>
            <a:fillRect/>
          </a:stretch>
        </p:blipFill>
        <p:spPr>
          <a:xfrm>
            <a:off x="6275070" y="1104265"/>
            <a:ext cx="5306695" cy="2971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699135" y="568325"/>
            <a:ext cx="9558020" cy="5320030"/>
          </a:xfrm>
          <a:prstGeom prst="rect">
            <a:avLst/>
          </a:prstGeom>
        </p:spPr>
        <p:txBody>
          <a:bodyPr vert="horz" wrap="square" lIns="0" tIns="6930" rIns="0" bIns="0" rtlCol="0">
            <a:spAutoFit/>
          </a:bodyPr>
          <a:lstStyle/>
          <a:p>
            <a:pPr marL="665480" marR="1475105" indent="-653415">
              <a:lnSpc>
                <a:spcPct val="112000"/>
              </a:lnSpc>
              <a:spcBef>
                <a:spcPts val="100"/>
              </a:spcBef>
            </a:pPr>
            <a:r>
              <a:rPr sz="1175" spc="-5" dirty="0">
                <a:solidFill>
                  <a:schemeClr val="accent2"/>
                </a:solidFill>
                <a:latin typeface="Courier New"/>
                <a:cs typeface="Courier New"/>
                <a:sym typeface="+mn-ea"/>
              </a:rPr>
              <a:t>public </a:t>
            </a:r>
            <a:r>
              <a:rPr sz="1175" spc="-5" dirty="0">
                <a:solidFill>
                  <a:schemeClr val="bg1"/>
                </a:solidFill>
                <a:latin typeface="Courier New"/>
                <a:cs typeface="Courier New"/>
                <a:sym typeface="+mn-ea"/>
              </a:rPr>
              <a:t>class </a:t>
            </a:r>
            <a:r>
              <a:rPr sz="1175" spc="-5" dirty="0">
                <a:solidFill>
                  <a:srgbClr val="00B0F0"/>
                </a:solidFill>
                <a:latin typeface="Courier New"/>
                <a:cs typeface="Courier New"/>
                <a:sym typeface="+mn-ea"/>
              </a:rPr>
              <a:t>Prompt </a:t>
            </a:r>
            <a:r>
              <a:rPr sz="1175" spc="-5" dirty="0">
                <a:solidFill>
                  <a:schemeClr val="accent2"/>
                </a:solidFill>
                <a:latin typeface="Courier New"/>
                <a:cs typeface="Courier New"/>
                <a:sym typeface="+mn-ea"/>
              </a:rPr>
              <a:t>implements </a:t>
            </a:r>
            <a:r>
              <a:rPr sz="1175" spc="-5" dirty="0">
                <a:solidFill>
                  <a:schemeClr val="bg1"/>
                </a:solidFill>
                <a:latin typeface="Courier New"/>
                <a:cs typeface="Courier New"/>
                <a:sym typeface="+mn-ea"/>
              </a:rPr>
              <a:t>ModelRequest&lt;List&lt;Message </a:t>
            </a:r>
            <a:r>
              <a:rPr sz="1175" spc="-650" dirty="0">
                <a:solidFill>
                  <a:schemeClr val="bg1"/>
                </a:solidFill>
                <a:latin typeface="Courier New"/>
                <a:cs typeface="Courier New"/>
                <a:sym typeface="+mn-ea"/>
              </a:rPr>
              <a:t>&gt;&gt;</a:t>
            </a:r>
            <a:r>
              <a:rPr sz="1175" spc="-5" dirty="0">
                <a:solidFill>
                  <a:schemeClr val="bg1"/>
                </a:solidFill>
                <a:latin typeface="Courier New"/>
                <a:cs typeface="Courier New"/>
                <a:sym typeface="+mn-ea"/>
              </a:rPr>
              <a:t> {  private</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final</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List&lt;Message&gt; </a:t>
            </a:r>
            <a:r>
              <a:rPr sz="1175" spc="-5" dirty="0">
                <a:solidFill>
                  <a:srgbClr val="D34BD9"/>
                </a:solidFill>
                <a:latin typeface="Courier New"/>
                <a:cs typeface="Courier New"/>
                <a:sym typeface="+mn-ea"/>
              </a:rPr>
              <a:t>messages</a:t>
            </a: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private</a:t>
            </a:r>
            <a:r>
              <a:rPr sz="1175" spc="-35" dirty="0">
                <a:solidFill>
                  <a:schemeClr val="bg1"/>
                </a:solidFill>
                <a:latin typeface="Courier New"/>
                <a:cs typeface="Courier New"/>
                <a:sym typeface="+mn-ea"/>
              </a:rPr>
              <a:t> </a:t>
            </a:r>
            <a:r>
              <a:rPr sz="1175" spc="-5" dirty="0">
                <a:solidFill>
                  <a:schemeClr val="bg1"/>
                </a:solidFill>
                <a:latin typeface="Courier New"/>
                <a:cs typeface="Courier New"/>
                <a:sym typeface="+mn-ea"/>
              </a:rPr>
              <a:t>ChatOptions</a:t>
            </a:r>
            <a:r>
              <a:rPr sz="1175" spc="-30" dirty="0">
                <a:solidFill>
                  <a:schemeClr val="bg1"/>
                </a:solidFill>
                <a:latin typeface="Courier New"/>
                <a:cs typeface="Courier New"/>
                <a:sym typeface="+mn-ea"/>
              </a:rPr>
              <a:t> </a:t>
            </a:r>
            <a:r>
              <a:rPr sz="1175" spc="-5" dirty="0">
                <a:solidFill>
                  <a:srgbClr val="D34BD9"/>
                </a:solidFill>
                <a:latin typeface="Courier New"/>
                <a:cs typeface="Courier New"/>
                <a:sym typeface="+mn-ea"/>
              </a:rPr>
              <a:t>modelOptions</a:t>
            </a: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294513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(String contents)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this((Message)(new</a:t>
            </a:r>
            <a:r>
              <a:rPr sz="1175" spc="-65" dirty="0">
                <a:solidFill>
                  <a:schemeClr val="bg1"/>
                </a:solidFill>
                <a:latin typeface="Courier New"/>
                <a:cs typeface="Courier New"/>
                <a:sym typeface="+mn-ea"/>
              </a:rPr>
              <a:t> </a:t>
            </a:r>
            <a:r>
              <a:rPr sz="1175" spc="-5" dirty="0">
                <a:solidFill>
                  <a:schemeClr val="bg1"/>
                </a:solidFill>
                <a:latin typeface="Courier New"/>
                <a:cs typeface="Courier New"/>
                <a:sym typeface="+mn-ea"/>
              </a:rPr>
              <a:t>UserMessage(contents)));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327152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(Message message)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this(Collections.</a:t>
            </a:r>
            <a:r>
              <a:rPr sz="1175" i="1" spc="-5" dirty="0">
                <a:solidFill>
                  <a:schemeClr val="bg1"/>
                </a:solidFill>
                <a:latin typeface="Courier New"/>
                <a:cs typeface="Courier New"/>
                <a:sym typeface="+mn-ea"/>
              </a:rPr>
              <a:t>singletonList</a:t>
            </a:r>
            <a:r>
              <a:rPr sz="1175" spc="-5" dirty="0">
                <a:solidFill>
                  <a:schemeClr val="bg1"/>
                </a:solidFill>
                <a:latin typeface="Courier New"/>
                <a:cs typeface="Courier New"/>
                <a:sym typeface="+mn-ea"/>
              </a:rPr>
              <a:t>(message));</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4251960" indent="-653415">
              <a:lnSpc>
                <a:spcPct val="112000"/>
              </a:lnSpc>
            </a:pPr>
            <a:r>
              <a:rPr sz="1175" spc="-5" dirty="0">
                <a:solidFill>
                  <a:schemeClr val="accent2"/>
                </a:solidFill>
                <a:latin typeface="Courier New"/>
                <a:cs typeface="Courier New"/>
                <a:sym typeface="+mn-ea"/>
              </a:rPr>
              <a:t>public</a:t>
            </a:r>
            <a:r>
              <a:rPr sz="1175" spc="-30" dirty="0">
                <a:solidFill>
                  <a:schemeClr val="accent2"/>
                </a:solidFill>
                <a:latin typeface="Courier New"/>
                <a:cs typeface="Courier New"/>
                <a:sym typeface="+mn-ea"/>
              </a:rPr>
              <a:t>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(List&lt;Message&gt;</a:t>
            </a:r>
            <a:r>
              <a:rPr sz="1175" spc="-25"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r>
              <a:rPr sz="1175" spc="-25" dirty="0">
                <a:solidFill>
                  <a:schemeClr val="bg1"/>
                </a:solidFill>
                <a:latin typeface="Courier New"/>
                <a:cs typeface="Courier New"/>
                <a:sym typeface="+mn-ea"/>
              </a:rPr>
              <a:t> </a:t>
            </a:r>
            <a:r>
              <a:rPr sz="1175" spc="-5" dirty="0">
                <a:solidFill>
                  <a:schemeClr val="bg1"/>
                </a:solidFill>
                <a:latin typeface="Courier New"/>
                <a:cs typeface="Courier New"/>
                <a:sym typeface="+mn-ea"/>
              </a:rPr>
              <a:t>{ </a:t>
            </a:r>
            <a:r>
              <a:rPr sz="1175" spc="-12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65786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(String contents, ChatOptions modelOptions)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this((Message)(new</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UserMessage(contents)),</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984885"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(Message message, ChatOptions modelOptions) { </a:t>
            </a:r>
            <a:r>
              <a:rPr sz="1175" spc="-1280" dirty="0">
                <a:solidFill>
                  <a:schemeClr val="bg1"/>
                </a:solidFill>
                <a:latin typeface="Courier New"/>
                <a:cs typeface="Courier New"/>
                <a:sym typeface="+mn-ea"/>
              </a:rPr>
              <a:t> </a:t>
            </a:r>
            <a:r>
              <a:rPr sz="1175" spc="-5" dirty="0">
                <a:solidFill>
                  <a:schemeClr val="bg1"/>
                </a:solidFill>
                <a:latin typeface="Courier New"/>
                <a:cs typeface="Courier New"/>
                <a:sym typeface="+mn-ea"/>
              </a:rPr>
              <a:t>this(Collections.</a:t>
            </a:r>
            <a:r>
              <a:rPr sz="1175" i="1" spc="-5" dirty="0">
                <a:solidFill>
                  <a:schemeClr val="bg1"/>
                </a:solidFill>
                <a:latin typeface="Courier New"/>
                <a:cs typeface="Courier New"/>
                <a:sym typeface="+mn-ea"/>
              </a:rPr>
              <a:t>singletonList</a:t>
            </a:r>
            <a:r>
              <a:rPr sz="1175" spc="-5" dirty="0">
                <a:solidFill>
                  <a:schemeClr val="bg1"/>
                </a:solidFill>
                <a:latin typeface="Courier New"/>
                <a:cs typeface="Courier New"/>
                <a:sym typeface="+mn-ea"/>
              </a:rPr>
              <a:t>(message),</a:t>
            </a:r>
            <a:r>
              <a:rPr sz="1175" spc="-55"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5080" indent="-653415">
              <a:lnSpc>
                <a:spcPct val="112000"/>
              </a:lnSpc>
            </a:pPr>
            <a:r>
              <a:rPr sz="1175" spc="-5" dirty="0">
                <a:solidFill>
                  <a:schemeClr val="accent2"/>
                </a:solidFill>
                <a:latin typeface="Courier New"/>
                <a:cs typeface="Courier New"/>
                <a:sym typeface="+mn-ea"/>
              </a:rPr>
              <a:t>public</a:t>
            </a:r>
            <a:r>
              <a:rPr sz="1175" spc="-15" dirty="0">
                <a:solidFill>
                  <a:schemeClr val="accent2"/>
                </a:solidFill>
                <a:latin typeface="Courier New"/>
                <a:cs typeface="Courier New"/>
                <a:sym typeface="+mn-ea"/>
              </a:rPr>
              <a:t>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(List&lt;Message&gt;</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ChatOptions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 </a:t>
            </a:r>
            <a:r>
              <a:rPr sz="1175" spc="-12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this.messages</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 messages;</a:t>
            </a:r>
            <a:endParaRPr sz="1175">
              <a:solidFill>
                <a:schemeClr val="bg1"/>
              </a:solidFill>
              <a:latin typeface="Courier New"/>
              <a:cs typeface="Courier New"/>
            </a:endParaRPr>
          </a:p>
          <a:p>
            <a:pPr marL="1318895">
              <a:lnSpc>
                <a:spcPct val="100000"/>
              </a:lnSpc>
              <a:spcBef>
                <a:spcPts val="305"/>
              </a:spcBef>
            </a:pPr>
            <a:r>
              <a:rPr sz="1175" spc="-5" dirty="0">
                <a:solidFill>
                  <a:schemeClr val="bg1"/>
                </a:solidFill>
                <a:latin typeface="Courier New"/>
                <a:cs typeface="Courier New"/>
                <a:sym typeface="+mn-ea"/>
              </a:rPr>
              <a:t>this.modelOptions</a:t>
            </a:r>
            <a:r>
              <a:rPr sz="1175" spc="-35" dirty="0">
                <a:solidFill>
                  <a:schemeClr val="bg1"/>
                </a:solidFill>
                <a:latin typeface="Courier New"/>
                <a:cs typeface="Courier New"/>
                <a:sym typeface="+mn-ea"/>
              </a:rPr>
              <a:t> </a:t>
            </a:r>
            <a:r>
              <a:rPr sz="1175" spc="-5" dirty="0">
                <a:solidFill>
                  <a:schemeClr val="bg1"/>
                </a:solidFill>
                <a:latin typeface="Courier New"/>
                <a:cs typeface="Courier New"/>
                <a:sym typeface="+mn-ea"/>
              </a:rPr>
              <a:t>=</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p:txBody>
      </p:sp>
      <p:pic>
        <p:nvPicPr>
          <p:cNvPr id="3" name="object 3"/>
          <p:cNvPicPr/>
          <p:nvPr/>
        </p:nvPicPr>
        <p:blipFill>
          <a:blip r:embed="rId1" cstate="print"/>
          <a:stretch>
            <a:fillRect/>
          </a:stretch>
        </p:blipFill>
        <p:spPr>
          <a:xfrm>
            <a:off x="5544398" y="1345470"/>
            <a:ext cx="2959911" cy="135843"/>
          </a:xfrm>
          <a:prstGeom prst="rect">
            <a:avLst/>
          </a:prstGeom>
        </p:spPr>
      </p:pic>
      <p:pic>
        <p:nvPicPr>
          <p:cNvPr id="4" name="object 4"/>
          <p:cNvPicPr/>
          <p:nvPr/>
        </p:nvPicPr>
        <p:blipFill>
          <a:blip r:embed="rId2" cstate="print"/>
          <a:stretch>
            <a:fillRect/>
          </a:stretch>
        </p:blipFill>
        <p:spPr>
          <a:xfrm>
            <a:off x="4211799" y="1481199"/>
            <a:ext cx="1149425" cy="43387"/>
          </a:xfrm>
          <a:prstGeom prst="rect">
            <a:avLst/>
          </a:prstGeom>
        </p:spPr>
      </p:pic>
      <p:pic>
        <p:nvPicPr>
          <p:cNvPr id="5" name="object 5"/>
          <p:cNvPicPr/>
          <p:nvPr/>
        </p:nvPicPr>
        <p:blipFill>
          <a:blip r:embed="rId3" cstate="print"/>
          <a:stretch>
            <a:fillRect/>
          </a:stretch>
        </p:blipFill>
        <p:spPr>
          <a:xfrm>
            <a:off x="6047584" y="3889903"/>
            <a:ext cx="1149425" cy="4338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534035" y="506730"/>
            <a:ext cx="9947910" cy="4912995"/>
          </a:xfrm>
          <a:prstGeom prst="rect">
            <a:avLst/>
          </a:prstGeom>
        </p:spPr>
        <p:txBody>
          <a:bodyPr vert="horz" wrap="square" lIns="0" tIns="6930" rIns="0" bIns="0" rtlCol="0">
            <a:spAutoFit/>
          </a:bodyPr>
          <a:lstStyle/>
          <a:p>
            <a:pPr marL="665480" marR="1475105" indent="-653415">
              <a:lnSpc>
                <a:spcPct val="112000"/>
              </a:lnSpc>
              <a:spcBef>
                <a:spcPts val="100"/>
              </a:spcBef>
            </a:pPr>
            <a:r>
              <a:rPr sz="1175" spc="-5" dirty="0">
                <a:solidFill>
                  <a:schemeClr val="accent2"/>
                </a:solidFill>
                <a:latin typeface="Courier New"/>
                <a:cs typeface="Courier New"/>
                <a:sym typeface="+mn-ea"/>
              </a:rPr>
              <a:t>public </a:t>
            </a:r>
            <a:r>
              <a:rPr sz="1175" spc="-5" dirty="0">
                <a:solidFill>
                  <a:schemeClr val="bg1"/>
                </a:solidFill>
                <a:latin typeface="Courier New"/>
                <a:cs typeface="Courier New"/>
                <a:sym typeface="+mn-ea"/>
              </a:rPr>
              <a:t>class </a:t>
            </a:r>
            <a:r>
              <a:rPr sz="1175" spc="-5" dirty="0">
                <a:solidFill>
                  <a:srgbClr val="00B0F0"/>
                </a:solidFill>
                <a:latin typeface="Courier New"/>
                <a:cs typeface="Courier New"/>
                <a:sym typeface="+mn-ea"/>
              </a:rPr>
              <a:t>Prompt </a:t>
            </a:r>
            <a:r>
              <a:rPr sz="1175" spc="-5" dirty="0">
                <a:solidFill>
                  <a:schemeClr val="accent2"/>
                </a:solidFill>
                <a:latin typeface="Courier New"/>
                <a:cs typeface="Courier New"/>
                <a:sym typeface="+mn-ea"/>
              </a:rPr>
              <a:t>implements </a:t>
            </a:r>
            <a:r>
              <a:rPr sz="1175" spc="-5" dirty="0">
                <a:solidFill>
                  <a:schemeClr val="bg1"/>
                </a:solidFill>
                <a:latin typeface="Courier New"/>
                <a:cs typeface="Courier New"/>
                <a:sym typeface="+mn-ea"/>
              </a:rPr>
              <a:t>ModelRequest&lt;List&lt;Message </a:t>
            </a:r>
            <a:r>
              <a:rPr sz="1175" spc="-650" dirty="0">
                <a:solidFill>
                  <a:schemeClr val="bg1"/>
                </a:solidFill>
                <a:latin typeface="Courier New"/>
                <a:cs typeface="Courier New"/>
                <a:sym typeface="+mn-ea"/>
              </a:rPr>
              <a:t>&gt;&gt;</a:t>
            </a:r>
            <a:r>
              <a:rPr sz="1175" spc="-5" dirty="0">
                <a:solidFill>
                  <a:schemeClr val="bg1"/>
                </a:solidFill>
                <a:latin typeface="Courier New"/>
                <a:cs typeface="Courier New"/>
                <a:sym typeface="+mn-ea"/>
              </a:rPr>
              <a:t> {  private</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final</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List&lt;Message&gt; </a:t>
            </a:r>
            <a:r>
              <a:rPr sz="1175" spc="-5" dirty="0">
                <a:solidFill>
                  <a:srgbClr val="D34BD9"/>
                </a:solidFill>
                <a:latin typeface="Courier New"/>
                <a:cs typeface="Courier New"/>
                <a:sym typeface="+mn-ea"/>
              </a:rPr>
              <a:t>messages</a:t>
            </a: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private</a:t>
            </a:r>
            <a:r>
              <a:rPr sz="1175" spc="-35" dirty="0">
                <a:solidFill>
                  <a:schemeClr val="bg1"/>
                </a:solidFill>
                <a:latin typeface="Courier New"/>
                <a:cs typeface="Courier New"/>
                <a:sym typeface="+mn-ea"/>
              </a:rPr>
              <a:t> </a:t>
            </a:r>
            <a:r>
              <a:rPr sz="1175" spc="-5" dirty="0">
                <a:solidFill>
                  <a:schemeClr val="bg1"/>
                </a:solidFill>
                <a:latin typeface="Courier New"/>
                <a:cs typeface="Courier New"/>
                <a:sym typeface="+mn-ea"/>
              </a:rPr>
              <a:t>ChatOptions</a:t>
            </a:r>
            <a:r>
              <a:rPr sz="1175" spc="-30" dirty="0">
                <a:solidFill>
                  <a:schemeClr val="bg1"/>
                </a:solidFill>
                <a:latin typeface="Courier New"/>
                <a:cs typeface="Courier New"/>
                <a:sym typeface="+mn-ea"/>
              </a:rPr>
              <a:t> </a:t>
            </a:r>
            <a:r>
              <a:rPr sz="1175" spc="-5" dirty="0">
                <a:solidFill>
                  <a:srgbClr val="D34BD9"/>
                </a:solidFill>
                <a:latin typeface="Courier New"/>
                <a:cs typeface="Courier New"/>
                <a:sym typeface="+mn-ea"/>
              </a:rPr>
              <a:t>modelOptions</a:t>
            </a: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294513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(String contents)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this((Message)(new</a:t>
            </a:r>
            <a:r>
              <a:rPr sz="1175" spc="-65" dirty="0">
                <a:solidFill>
                  <a:schemeClr val="bg1"/>
                </a:solidFill>
                <a:latin typeface="Courier New"/>
                <a:cs typeface="Courier New"/>
                <a:sym typeface="+mn-ea"/>
              </a:rPr>
              <a:t> </a:t>
            </a:r>
            <a:r>
              <a:rPr sz="1175" spc="-5" dirty="0">
                <a:solidFill>
                  <a:schemeClr val="bg1"/>
                </a:solidFill>
                <a:latin typeface="Courier New"/>
                <a:cs typeface="Courier New"/>
                <a:sym typeface="+mn-ea"/>
              </a:rPr>
              <a:t>UserMessage(contents)));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327152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(Message message)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this(Collections.</a:t>
            </a:r>
            <a:r>
              <a:rPr sz="1175" i="1" spc="-5" dirty="0">
                <a:solidFill>
                  <a:schemeClr val="bg1"/>
                </a:solidFill>
                <a:latin typeface="Courier New"/>
                <a:cs typeface="Courier New"/>
                <a:sym typeface="+mn-ea"/>
              </a:rPr>
              <a:t>singletonList</a:t>
            </a:r>
            <a:r>
              <a:rPr sz="1175" spc="-5" dirty="0">
                <a:solidFill>
                  <a:schemeClr val="bg1"/>
                </a:solidFill>
                <a:latin typeface="Courier New"/>
                <a:cs typeface="Courier New"/>
                <a:sym typeface="+mn-ea"/>
              </a:rPr>
              <a:t>(message));</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4251960" indent="-653415">
              <a:lnSpc>
                <a:spcPct val="112000"/>
              </a:lnSpc>
            </a:pPr>
            <a:r>
              <a:rPr sz="1175" spc="-5" dirty="0">
                <a:solidFill>
                  <a:schemeClr val="accent2"/>
                </a:solidFill>
                <a:latin typeface="Courier New"/>
                <a:cs typeface="Courier New"/>
                <a:sym typeface="+mn-ea"/>
              </a:rPr>
              <a:t>public</a:t>
            </a:r>
            <a:r>
              <a:rPr sz="1175" spc="-30" dirty="0">
                <a:solidFill>
                  <a:schemeClr val="accent2"/>
                </a:solidFill>
                <a:latin typeface="Courier New"/>
                <a:cs typeface="Courier New"/>
                <a:sym typeface="+mn-ea"/>
              </a:rPr>
              <a:t>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(List&lt;Message&gt;</a:t>
            </a:r>
            <a:r>
              <a:rPr sz="1175" spc="-25"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r>
              <a:rPr sz="1175" spc="-25" dirty="0">
                <a:solidFill>
                  <a:schemeClr val="bg1"/>
                </a:solidFill>
                <a:latin typeface="Courier New"/>
                <a:cs typeface="Courier New"/>
                <a:sym typeface="+mn-ea"/>
              </a:rPr>
              <a:t> </a:t>
            </a:r>
            <a:r>
              <a:rPr sz="1175" spc="-5" dirty="0">
                <a:solidFill>
                  <a:schemeClr val="bg1"/>
                </a:solidFill>
                <a:latin typeface="Courier New"/>
                <a:cs typeface="Courier New"/>
                <a:sym typeface="+mn-ea"/>
              </a:rPr>
              <a:t>{ </a:t>
            </a:r>
            <a:r>
              <a:rPr sz="1175" spc="-12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65786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(String contents, ChatOptions modelOptions)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this((Message)(new</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UserMessage(contents)),</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984885"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(Message message, ChatOptions modelOptions) { </a:t>
            </a:r>
            <a:r>
              <a:rPr sz="1175" spc="-1280" dirty="0">
                <a:solidFill>
                  <a:schemeClr val="bg1"/>
                </a:solidFill>
                <a:latin typeface="Courier New"/>
                <a:cs typeface="Courier New"/>
                <a:sym typeface="+mn-ea"/>
              </a:rPr>
              <a:t> </a:t>
            </a:r>
            <a:r>
              <a:rPr sz="1175" spc="-5" dirty="0">
                <a:solidFill>
                  <a:schemeClr val="bg1"/>
                </a:solidFill>
                <a:latin typeface="Courier New"/>
                <a:cs typeface="Courier New"/>
                <a:sym typeface="+mn-ea"/>
              </a:rPr>
              <a:t>this(Collections.</a:t>
            </a:r>
            <a:r>
              <a:rPr sz="1175" i="1" spc="-5" dirty="0">
                <a:solidFill>
                  <a:schemeClr val="bg1"/>
                </a:solidFill>
                <a:latin typeface="Courier New"/>
                <a:cs typeface="Courier New"/>
                <a:sym typeface="+mn-ea"/>
              </a:rPr>
              <a:t>singletonList</a:t>
            </a:r>
            <a:r>
              <a:rPr sz="1175" spc="-5" dirty="0">
                <a:solidFill>
                  <a:schemeClr val="bg1"/>
                </a:solidFill>
                <a:latin typeface="Courier New"/>
                <a:cs typeface="Courier New"/>
                <a:sym typeface="+mn-ea"/>
              </a:rPr>
              <a:t>(message),</a:t>
            </a:r>
            <a:r>
              <a:rPr sz="1175" spc="-55"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5080" indent="-653415">
              <a:lnSpc>
                <a:spcPct val="112000"/>
              </a:lnSpc>
            </a:pPr>
            <a:r>
              <a:rPr sz="1175" spc="-5" dirty="0">
                <a:solidFill>
                  <a:schemeClr val="accent2"/>
                </a:solidFill>
                <a:latin typeface="Courier New"/>
                <a:cs typeface="Courier New"/>
                <a:sym typeface="+mn-ea"/>
              </a:rPr>
              <a:t>public</a:t>
            </a:r>
            <a:r>
              <a:rPr sz="1175" spc="-15" dirty="0">
                <a:solidFill>
                  <a:schemeClr val="accent2"/>
                </a:solidFill>
                <a:latin typeface="Courier New"/>
                <a:cs typeface="Courier New"/>
                <a:sym typeface="+mn-ea"/>
              </a:rPr>
              <a:t>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(List&lt;Message&gt;</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ChatOptions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 </a:t>
            </a:r>
            <a:r>
              <a:rPr sz="1175" spc="-12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this.messages</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 messages;</a:t>
            </a:r>
            <a:endParaRPr sz="1175">
              <a:solidFill>
                <a:schemeClr val="bg1"/>
              </a:solidFill>
              <a:latin typeface="Courier New"/>
              <a:cs typeface="Courier New"/>
            </a:endParaRPr>
          </a:p>
          <a:p>
            <a:pPr marL="1318895">
              <a:lnSpc>
                <a:spcPct val="100000"/>
              </a:lnSpc>
              <a:spcBef>
                <a:spcPts val="305"/>
              </a:spcBef>
            </a:pPr>
            <a:r>
              <a:rPr sz="1175" spc="-5" dirty="0">
                <a:solidFill>
                  <a:schemeClr val="bg1"/>
                </a:solidFill>
                <a:latin typeface="Courier New"/>
                <a:cs typeface="Courier New"/>
                <a:sym typeface="+mn-ea"/>
              </a:rPr>
              <a:t>this.modelOptions</a:t>
            </a:r>
            <a:r>
              <a:rPr sz="1175" spc="-35" dirty="0">
                <a:solidFill>
                  <a:schemeClr val="bg1"/>
                </a:solidFill>
                <a:latin typeface="Courier New"/>
                <a:cs typeface="Courier New"/>
                <a:sym typeface="+mn-ea"/>
              </a:rPr>
              <a:t> </a:t>
            </a:r>
            <a:r>
              <a:rPr sz="1175" spc="-5" dirty="0">
                <a:solidFill>
                  <a:schemeClr val="bg1"/>
                </a:solidFill>
                <a:latin typeface="Courier New"/>
                <a:cs typeface="Courier New"/>
                <a:sym typeface="+mn-ea"/>
              </a:rPr>
              <a:t>=</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spc="-5" dirty="0">
              <a:solidFill>
                <a:schemeClr val="bg1"/>
              </a:solidFill>
              <a:latin typeface="Courier New"/>
              <a:cs typeface="Courier New"/>
            </a:endParaRPr>
          </a:p>
        </p:txBody>
      </p:sp>
      <p:pic>
        <p:nvPicPr>
          <p:cNvPr id="3" name="object 3"/>
          <p:cNvPicPr/>
          <p:nvPr/>
        </p:nvPicPr>
        <p:blipFill>
          <a:blip r:embed="rId1" cstate="print"/>
          <a:stretch>
            <a:fillRect/>
          </a:stretch>
        </p:blipFill>
        <p:spPr>
          <a:xfrm>
            <a:off x="641985" y="2353310"/>
            <a:ext cx="10191115" cy="19056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169035" y="418783"/>
            <a:ext cx="2035175" cy="448945"/>
          </a:xfrm>
          <a:prstGeom prst="rect">
            <a:avLst/>
          </a:prstGeom>
        </p:spPr>
        <p:txBody>
          <a:bodyPr vert="horz" wrap="square" lIns="0" tIns="8316" rIns="0" bIns="0" rtlCol="0">
            <a:spAutoFit/>
          </a:bodyPr>
          <a:lstStyle/>
          <a:p>
            <a:pPr marL="12700">
              <a:lnSpc>
                <a:spcPct val="100000"/>
              </a:lnSpc>
              <a:spcBef>
                <a:spcPts val="120"/>
              </a:spcBef>
            </a:pPr>
            <a:r>
              <a:rPr sz="2865" b="1" spc="360" dirty="0">
                <a:solidFill>
                  <a:schemeClr val="bg1"/>
                </a:solidFill>
              </a:rPr>
              <a:t>Roles</a:t>
            </a:r>
            <a:endParaRPr sz="2865" b="1" spc="360" dirty="0">
              <a:solidFill>
                <a:schemeClr val="bg1"/>
              </a:solidFill>
            </a:endParaRPr>
          </a:p>
        </p:txBody>
      </p:sp>
      <p:sp>
        <p:nvSpPr>
          <p:cNvPr id="3" name="object 3"/>
          <p:cNvSpPr txBox="1"/>
          <p:nvPr/>
        </p:nvSpPr>
        <p:spPr>
          <a:xfrm>
            <a:off x="871855" y="1106170"/>
            <a:ext cx="10209530" cy="4928870"/>
          </a:xfrm>
          <a:prstGeom prst="rect">
            <a:avLst/>
          </a:prstGeom>
        </p:spPr>
        <p:txBody>
          <a:bodyPr vert="horz" wrap="square" lIns="0" tIns="6930" rIns="0" bIns="0" rtlCol="0">
            <a:spAutoFit/>
          </a:bodyPr>
          <a:lstStyle/>
          <a:p>
            <a:pPr marL="398145" marR="191770" indent="-386080" algn="just">
              <a:lnSpc>
                <a:spcPct val="129000"/>
              </a:lnSpc>
              <a:spcBef>
                <a:spcPts val="100"/>
              </a:spcBef>
              <a:buSzPct val="122000"/>
              <a:buFont typeface="Courier New"/>
              <a:buChar char="•"/>
              <a:tabLst>
                <a:tab pos="398780" algn="l"/>
              </a:tabLst>
            </a:pPr>
            <a:r>
              <a:rPr sz="1400" b="1" spc="145" dirty="0">
                <a:solidFill>
                  <a:srgbClr val="FFFFFF"/>
                </a:solidFill>
                <a:latin typeface="+mj-lt"/>
                <a:cs typeface="+mj-lt"/>
              </a:rPr>
              <a:t>System</a:t>
            </a:r>
            <a:r>
              <a:rPr sz="1400" b="1" spc="15" dirty="0">
                <a:solidFill>
                  <a:srgbClr val="FFFFFF"/>
                </a:solidFill>
                <a:latin typeface="+mj-lt"/>
                <a:cs typeface="+mj-lt"/>
              </a:rPr>
              <a:t> </a:t>
            </a:r>
            <a:r>
              <a:rPr sz="1400" b="1" spc="-15" dirty="0">
                <a:solidFill>
                  <a:srgbClr val="FFFFFF"/>
                </a:solidFill>
                <a:latin typeface="+mj-lt"/>
                <a:cs typeface="+mj-lt"/>
              </a:rPr>
              <a:t>Role</a:t>
            </a:r>
            <a:r>
              <a:rPr sz="1400" spc="-15" dirty="0">
                <a:solidFill>
                  <a:srgbClr val="FFFFFF"/>
                </a:solidFill>
                <a:latin typeface="+mj-lt"/>
                <a:cs typeface="+mj-lt"/>
              </a:rPr>
              <a:t>:</a:t>
            </a:r>
            <a:r>
              <a:rPr sz="1400" spc="25" dirty="0">
                <a:solidFill>
                  <a:srgbClr val="FFFFFF"/>
                </a:solidFill>
                <a:latin typeface="+mj-lt"/>
                <a:cs typeface="+mj-lt"/>
              </a:rPr>
              <a:t> </a:t>
            </a:r>
            <a:r>
              <a:rPr sz="1400" spc="45" dirty="0">
                <a:solidFill>
                  <a:srgbClr val="FFFFFF"/>
                </a:solidFill>
                <a:latin typeface="+mj-lt"/>
                <a:cs typeface="+mj-lt"/>
              </a:rPr>
              <a:t>Guides</a:t>
            </a:r>
            <a:r>
              <a:rPr sz="1400" spc="20" dirty="0">
                <a:solidFill>
                  <a:srgbClr val="FFFFFF"/>
                </a:solidFill>
                <a:latin typeface="+mj-lt"/>
                <a:cs typeface="+mj-lt"/>
              </a:rPr>
              <a:t> </a:t>
            </a:r>
            <a:r>
              <a:rPr sz="1400" spc="80" dirty="0">
                <a:solidFill>
                  <a:srgbClr val="FFFFFF"/>
                </a:solidFill>
                <a:latin typeface="+mj-lt"/>
                <a:cs typeface="+mj-lt"/>
              </a:rPr>
              <a:t>the</a:t>
            </a:r>
            <a:r>
              <a:rPr sz="1400" spc="25" dirty="0">
                <a:solidFill>
                  <a:srgbClr val="FFFFFF"/>
                </a:solidFill>
                <a:latin typeface="+mj-lt"/>
                <a:cs typeface="+mj-lt"/>
              </a:rPr>
              <a:t> </a:t>
            </a:r>
            <a:r>
              <a:rPr sz="1400" spc="15" dirty="0">
                <a:solidFill>
                  <a:srgbClr val="FFFFFF"/>
                </a:solidFill>
                <a:latin typeface="+mj-lt"/>
                <a:cs typeface="+mj-lt"/>
              </a:rPr>
              <a:t>AI’s</a:t>
            </a:r>
            <a:r>
              <a:rPr sz="1400" spc="20" dirty="0">
                <a:solidFill>
                  <a:srgbClr val="FFFFFF"/>
                </a:solidFill>
                <a:latin typeface="+mj-lt"/>
                <a:cs typeface="+mj-lt"/>
              </a:rPr>
              <a:t> </a:t>
            </a:r>
            <a:r>
              <a:rPr sz="1400" spc="90" dirty="0">
                <a:solidFill>
                  <a:srgbClr val="FFFFFF"/>
                </a:solidFill>
                <a:latin typeface="+mj-lt"/>
                <a:cs typeface="+mj-lt"/>
              </a:rPr>
              <a:t>behavior</a:t>
            </a:r>
            <a:r>
              <a:rPr sz="1400" spc="25" dirty="0">
                <a:solidFill>
                  <a:srgbClr val="FFFFFF"/>
                </a:solidFill>
                <a:latin typeface="+mj-lt"/>
                <a:cs typeface="+mj-lt"/>
              </a:rPr>
              <a:t> </a:t>
            </a:r>
            <a:r>
              <a:rPr sz="1400" spc="105" dirty="0">
                <a:solidFill>
                  <a:srgbClr val="FFFFFF"/>
                </a:solidFill>
                <a:latin typeface="+mj-lt"/>
                <a:cs typeface="+mj-lt"/>
              </a:rPr>
              <a:t>and</a:t>
            </a:r>
            <a:r>
              <a:rPr sz="1400" spc="25" dirty="0">
                <a:solidFill>
                  <a:srgbClr val="FFFFFF"/>
                </a:solidFill>
                <a:latin typeface="+mj-lt"/>
                <a:cs typeface="+mj-lt"/>
              </a:rPr>
              <a:t> </a:t>
            </a:r>
            <a:r>
              <a:rPr sz="1400" spc="95" dirty="0">
                <a:solidFill>
                  <a:srgbClr val="FFFFFF"/>
                </a:solidFill>
                <a:latin typeface="+mj-lt"/>
                <a:cs typeface="+mj-lt"/>
              </a:rPr>
              <a:t>response</a:t>
            </a:r>
            <a:r>
              <a:rPr sz="1400" spc="20" dirty="0">
                <a:solidFill>
                  <a:srgbClr val="FFFFFF"/>
                </a:solidFill>
                <a:latin typeface="+mj-lt"/>
                <a:cs typeface="+mj-lt"/>
              </a:rPr>
              <a:t> </a:t>
            </a:r>
            <a:r>
              <a:rPr sz="1400" spc="60" dirty="0">
                <a:solidFill>
                  <a:srgbClr val="FFFFFF"/>
                </a:solidFill>
                <a:latin typeface="+mj-lt"/>
                <a:cs typeface="+mj-lt"/>
              </a:rPr>
              <a:t>style,</a:t>
            </a:r>
            <a:r>
              <a:rPr sz="1400" spc="25" dirty="0">
                <a:solidFill>
                  <a:srgbClr val="FFFFFF"/>
                </a:solidFill>
                <a:latin typeface="+mj-lt"/>
                <a:cs typeface="+mj-lt"/>
              </a:rPr>
              <a:t> </a:t>
            </a:r>
            <a:r>
              <a:rPr sz="1400" spc="90" dirty="0">
                <a:solidFill>
                  <a:srgbClr val="FFFFFF"/>
                </a:solidFill>
                <a:latin typeface="+mj-lt"/>
                <a:cs typeface="+mj-lt"/>
              </a:rPr>
              <a:t>setting</a:t>
            </a:r>
            <a:r>
              <a:rPr sz="1400" spc="20" dirty="0">
                <a:solidFill>
                  <a:srgbClr val="FFFFFF"/>
                </a:solidFill>
                <a:latin typeface="+mj-lt"/>
                <a:cs typeface="+mj-lt"/>
              </a:rPr>
              <a:t> </a:t>
            </a:r>
            <a:r>
              <a:rPr sz="1400" spc="85" dirty="0">
                <a:solidFill>
                  <a:srgbClr val="FFFFFF"/>
                </a:solidFill>
                <a:latin typeface="+mj-lt"/>
                <a:cs typeface="+mj-lt"/>
              </a:rPr>
              <a:t>parameters</a:t>
            </a:r>
            <a:r>
              <a:rPr sz="1400" spc="25" dirty="0">
                <a:solidFill>
                  <a:srgbClr val="FFFFFF"/>
                </a:solidFill>
                <a:latin typeface="+mj-lt"/>
                <a:cs typeface="+mj-lt"/>
              </a:rPr>
              <a:t> </a:t>
            </a:r>
            <a:r>
              <a:rPr sz="1400" spc="20" dirty="0">
                <a:solidFill>
                  <a:srgbClr val="FFFFFF"/>
                </a:solidFill>
                <a:latin typeface="+mj-lt"/>
                <a:cs typeface="+mj-lt"/>
              </a:rPr>
              <a:t>or </a:t>
            </a:r>
            <a:r>
              <a:rPr sz="1400" spc="80" dirty="0">
                <a:solidFill>
                  <a:srgbClr val="FFFFFF"/>
                </a:solidFill>
                <a:latin typeface="+mj-lt"/>
                <a:cs typeface="+mj-lt"/>
              </a:rPr>
              <a:t>rules</a:t>
            </a:r>
            <a:r>
              <a:rPr sz="1400" spc="25" dirty="0">
                <a:solidFill>
                  <a:srgbClr val="FFFFFF"/>
                </a:solidFill>
                <a:latin typeface="+mj-lt"/>
                <a:cs typeface="+mj-lt"/>
              </a:rPr>
              <a:t> </a:t>
            </a:r>
            <a:r>
              <a:rPr sz="1400" spc="30" dirty="0">
                <a:solidFill>
                  <a:srgbClr val="FFFFFF"/>
                </a:solidFill>
                <a:latin typeface="+mj-lt"/>
                <a:cs typeface="+mj-lt"/>
              </a:rPr>
              <a:t>for</a:t>
            </a:r>
            <a:r>
              <a:rPr sz="1400" spc="25" dirty="0">
                <a:solidFill>
                  <a:srgbClr val="FFFFFF"/>
                </a:solidFill>
                <a:latin typeface="+mj-lt"/>
                <a:cs typeface="+mj-lt"/>
              </a:rPr>
              <a:t> </a:t>
            </a:r>
            <a:r>
              <a:rPr sz="1400" spc="165" dirty="0">
                <a:solidFill>
                  <a:srgbClr val="FFFFFF"/>
                </a:solidFill>
                <a:latin typeface="+mj-lt"/>
                <a:cs typeface="+mj-lt"/>
              </a:rPr>
              <a:t>how</a:t>
            </a:r>
            <a:r>
              <a:rPr sz="1400" spc="20" dirty="0">
                <a:solidFill>
                  <a:srgbClr val="FFFFFF"/>
                </a:solidFill>
                <a:latin typeface="+mj-lt"/>
                <a:cs typeface="+mj-lt"/>
              </a:rPr>
              <a:t> </a:t>
            </a:r>
            <a:r>
              <a:rPr sz="1400" spc="80" dirty="0">
                <a:solidFill>
                  <a:srgbClr val="FFFFFF"/>
                </a:solidFill>
                <a:latin typeface="+mj-lt"/>
                <a:cs typeface="+mj-lt"/>
              </a:rPr>
              <a:t>the</a:t>
            </a:r>
            <a:r>
              <a:rPr sz="1400" spc="25" dirty="0">
                <a:solidFill>
                  <a:srgbClr val="FFFFFF"/>
                </a:solidFill>
                <a:latin typeface="+mj-lt"/>
                <a:cs typeface="+mj-lt"/>
              </a:rPr>
              <a:t> AI</a:t>
            </a:r>
            <a:r>
              <a:rPr sz="1400" spc="20" dirty="0">
                <a:solidFill>
                  <a:srgbClr val="FFFFFF"/>
                </a:solidFill>
                <a:latin typeface="+mj-lt"/>
                <a:cs typeface="+mj-lt"/>
              </a:rPr>
              <a:t> </a:t>
            </a:r>
            <a:r>
              <a:rPr sz="1400" spc="60" dirty="0">
                <a:solidFill>
                  <a:srgbClr val="FFFFFF"/>
                </a:solidFill>
                <a:latin typeface="+mj-lt"/>
                <a:cs typeface="+mj-lt"/>
              </a:rPr>
              <a:t>interprets</a:t>
            </a:r>
            <a:r>
              <a:rPr sz="1400" spc="25" dirty="0">
                <a:solidFill>
                  <a:srgbClr val="FFFFFF"/>
                </a:solidFill>
                <a:latin typeface="+mj-lt"/>
                <a:cs typeface="+mj-lt"/>
              </a:rPr>
              <a:t> </a:t>
            </a:r>
            <a:r>
              <a:rPr sz="1400" spc="105" dirty="0">
                <a:solidFill>
                  <a:srgbClr val="FFFFFF"/>
                </a:solidFill>
                <a:latin typeface="+mj-lt"/>
                <a:cs typeface="+mj-lt"/>
              </a:rPr>
              <a:t>and </a:t>
            </a:r>
            <a:r>
              <a:rPr sz="1400" spc="-600" dirty="0">
                <a:solidFill>
                  <a:srgbClr val="FFFFFF"/>
                </a:solidFill>
                <a:latin typeface="+mj-lt"/>
                <a:cs typeface="+mj-lt"/>
              </a:rPr>
              <a:t> </a:t>
            </a:r>
            <a:r>
              <a:rPr sz="1400" spc="70" dirty="0">
                <a:solidFill>
                  <a:srgbClr val="FFFFFF"/>
                </a:solidFill>
                <a:latin typeface="+mj-lt"/>
                <a:cs typeface="+mj-lt"/>
              </a:rPr>
              <a:t>replies</a:t>
            </a:r>
            <a:r>
              <a:rPr sz="1400" spc="15" dirty="0">
                <a:solidFill>
                  <a:srgbClr val="FFFFFF"/>
                </a:solidFill>
                <a:latin typeface="+mj-lt"/>
                <a:cs typeface="+mj-lt"/>
              </a:rPr>
              <a:t> to </a:t>
            </a:r>
            <a:r>
              <a:rPr sz="1400" spc="80" dirty="0">
                <a:solidFill>
                  <a:srgbClr val="FFFFFF"/>
                </a:solidFill>
                <a:latin typeface="+mj-lt"/>
                <a:cs typeface="+mj-lt"/>
              </a:rPr>
              <a:t>the</a:t>
            </a:r>
            <a:r>
              <a:rPr sz="1400" spc="20" dirty="0">
                <a:solidFill>
                  <a:srgbClr val="FFFFFF"/>
                </a:solidFill>
                <a:latin typeface="+mj-lt"/>
                <a:cs typeface="+mj-lt"/>
              </a:rPr>
              <a:t> </a:t>
            </a:r>
            <a:r>
              <a:rPr sz="1400" spc="50" dirty="0">
                <a:solidFill>
                  <a:srgbClr val="FFFFFF"/>
                </a:solidFill>
                <a:latin typeface="+mj-lt"/>
                <a:cs typeface="+mj-lt"/>
              </a:rPr>
              <a:t>input.</a:t>
            </a:r>
            <a:r>
              <a:rPr sz="1400" spc="15" dirty="0">
                <a:solidFill>
                  <a:srgbClr val="FFFFFF"/>
                </a:solidFill>
                <a:latin typeface="+mj-lt"/>
                <a:cs typeface="+mj-lt"/>
              </a:rPr>
              <a:t> </a:t>
            </a:r>
            <a:r>
              <a:rPr sz="1400" spc="-25" dirty="0">
                <a:solidFill>
                  <a:srgbClr val="FFFFFF"/>
                </a:solidFill>
                <a:latin typeface="+mj-lt"/>
                <a:cs typeface="+mj-lt"/>
              </a:rPr>
              <a:t>It’s</a:t>
            </a:r>
            <a:r>
              <a:rPr sz="1400" spc="20" dirty="0">
                <a:solidFill>
                  <a:srgbClr val="FFFFFF"/>
                </a:solidFill>
                <a:latin typeface="+mj-lt"/>
                <a:cs typeface="+mj-lt"/>
              </a:rPr>
              <a:t> </a:t>
            </a:r>
            <a:r>
              <a:rPr sz="1400" spc="145" dirty="0">
                <a:solidFill>
                  <a:srgbClr val="FFFFFF"/>
                </a:solidFill>
                <a:latin typeface="+mj-lt"/>
                <a:cs typeface="+mj-lt"/>
              </a:rPr>
              <a:t>akin</a:t>
            </a:r>
            <a:r>
              <a:rPr sz="1400" spc="15" dirty="0">
                <a:solidFill>
                  <a:srgbClr val="FFFFFF"/>
                </a:solidFill>
                <a:latin typeface="+mj-lt"/>
                <a:cs typeface="+mj-lt"/>
              </a:rPr>
              <a:t> to </a:t>
            </a:r>
            <a:r>
              <a:rPr sz="1400" spc="80" dirty="0">
                <a:solidFill>
                  <a:srgbClr val="FFFFFF"/>
                </a:solidFill>
                <a:latin typeface="+mj-lt"/>
                <a:cs typeface="+mj-lt"/>
              </a:rPr>
              <a:t>providing</a:t>
            </a:r>
            <a:r>
              <a:rPr sz="1400" spc="20" dirty="0">
                <a:solidFill>
                  <a:srgbClr val="FFFFFF"/>
                </a:solidFill>
                <a:latin typeface="+mj-lt"/>
                <a:cs typeface="+mj-lt"/>
              </a:rPr>
              <a:t> </a:t>
            </a:r>
            <a:r>
              <a:rPr sz="1400" spc="95" dirty="0">
                <a:solidFill>
                  <a:srgbClr val="FFFFFF"/>
                </a:solidFill>
                <a:latin typeface="+mj-lt"/>
                <a:cs typeface="+mj-lt"/>
              </a:rPr>
              <a:t>instructions</a:t>
            </a:r>
            <a:r>
              <a:rPr sz="1400" spc="15" dirty="0">
                <a:solidFill>
                  <a:srgbClr val="FFFFFF"/>
                </a:solidFill>
                <a:latin typeface="+mj-lt"/>
                <a:cs typeface="+mj-lt"/>
              </a:rPr>
              <a:t> to</a:t>
            </a:r>
            <a:r>
              <a:rPr sz="1400" spc="20" dirty="0">
                <a:solidFill>
                  <a:srgbClr val="FFFFFF"/>
                </a:solidFill>
                <a:latin typeface="+mj-lt"/>
                <a:cs typeface="+mj-lt"/>
              </a:rPr>
              <a:t> </a:t>
            </a:r>
            <a:r>
              <a:rPr sz="1400" spc="80" dirty="0">
                <a:solidFill>
                  <a:srgbClr val="FFFFFF"/>
                </a:solidFill>
                <a:latin typeface="+mj-lt"/>
                <a:cs typeface="+mj-lt"/>
              </a:rPr>
              <a:t>the</a:t>
            </a:r>
            <a:r>
              <a:rPr sz="1400" spc="15" dirty="0">
                <a:solidFill>
                  <a:srgbClr val="FFFFFF"/>
                </a:solidFill>
                <a:latin typeface="+mj-lt"/>
                <a:cs typeface="+mj-lt"/>
              </a:rPr>
              <a:t> </a:t>
            </a:r>
            <a:r>
              <a:rPr sz="1400" spc="25" dirty="0">
                <a:solidFill>
                  <a:srgbClr val="FFFFFF"/>
                </a:solidFill>
                <a:latin typeface="+mj-lt"/>
                <a:cs typeface="+mj-lt"/>
              </a:rPr>
              <a:t>AI</a:t>
            </a:r>
            <a:r>
              <a:rPr sz="1400" spc="20" dirty="0">
                <a:solidFill>
                  <a:srgbClr val="FFFFFF"/>
                </a:solidFill>
                <a:latin typeface="+mj-lt"/>
                <a:cs typeface="+mj-lt"/>
              </a:rPr>
              <a:t> </a:t>
            </a:r>
            <a:r>
              <a:rPr sz="1400" spc="45" dirty="0">
                <a:solidFill>
                  <a:srgbClr val="FFFFFF"/>
                </a:solidFill>
                <a:latin typeface="+mj-lt"/>
                <a:cs typeface="+mj-lt"/>
              </a:rPr>
              <a:t>before</a:t>
            </a:r>
            <a:r>
              <a:rPr sz="1400" spc="15" dirty="0">
                <a:solidFill>
                  <a:srgbClr val="FFFFFF"/>
                </a:solidFill>
                <a:latin typeface="+mj-lt"/>
                <a:cs typeface="+mj-lt"/>
              </a:rPr>
              <a:t> </a:t>
            </a:r>
            <a:r>
              <a:rPr sz="1400" spc="85" dirty="0">
                <a:solidFill>
                  <a:srgbClr val="FFFFFF"/>
                </a:solidFill>
                <a:latin typeface="+mj-lt"/>
                <a:cs typeface="+mj-lt"/>
              </a:rPr>
              <a:t>initiating</a:t>
            </a:r>
            <a:r>
              <a:rPr sz="1400" spc="15" dirty="0">
                <a:solidFill>
                  <a:srgbClr val="FFFFFF"/>
                </a:solidFill>
                <a:latin typeface="+mj-lt"/>
                <a:cs typeface="+mj-lt"/>
              </a:rPr>
              <a:t> </a:t>
            </a:r>
            <a:r>
              <a:rPr sz="1400" spc="125" dirty="0">
                <a:solidFill>
                  <a:srgbClr val="FFFFFF"/>
                </a:solidFill>
                <a:latin typeface="+mj-lt"/>
                <a:cs typeface="+mj-lt"/>
              </a:rPr>
              <a:t>a</a:t>
            </a:r>
            <a:r>
              <a:rPr sz="1400" spc="20" dirty="0">
                <a:solidFill>
                  <a:srgbClr val="FFFFFF"/>
                </a:solidFill>
                <a:latin typeface="+mj-lt"/>
                <a:cs typeface="+mj-lt"/>
              </a:rPr>
              <a:t> </a:t>
            </a:r>
            <a:r>
              <a:rPr sz="1400" spc="75" dirty="0">
                <a:solidFill>
                  <a:srgbClr val="FFFFFF"/>
                </a:solidFill>
                <a:latin typeface="+mj-lt"/>
                <a:cs typeface="+mj-lt"/>
              </a:rPr>
              <a:t>conversation.</a:t>
            </a:r>
            <a:endParaRPr sz="1400">
              <a:latin typeface="+mj-lt"/>
              <a:cs typeface="+mj-lt"/>
            </a:endParaRPr>
          </a:p>
          <a:p>
            <a:pPr marL="398145" marR="1864995" indent="-386080" algn="just">
              <a:lnSpc>
                <a:spcPct val="129000"/>
              </a:lnSpc>
              <a:spcBef>
                <a:spcPts val="1970"/>
              </a:spcBef>
              <a:buSzPct val="122000"/>
              <a:buFont typeface="Courier New"/>
              <a:buChar char="•"/>
              <a:tabLst>
                <a:tab pos="398780" algn="l"/>
              </a:tabLst>
            </a:pPr>
            <a:r>
              <a:rPr sz="1400" b="1" spc="85" dirty="0">
                <a:solidFill>
                  <a:srgbClr val="FFFFFF"/>
                </a:solidFill>
                <a:latin typeface="+mj-lt"/>
                <a:cs typeface="+mj-lt"/>
              </a:rPr>
              <a:t>User</a:t>
            </a:r>
            <a:r>
              <a:rPr sz="1400" b="1" spc="5" dirty="0">
                <a:solidFill>
                  <a:srgbClr val="FFFFFF"/>
                </a:solidFill>
                <a:latin typeface="+mj-lt"/>
                <a:cs typeface="+mj-lt"/>
              </a:rPr>
              <a:t> </a:t>
            </a:r>
            <a:r>
              <a:rPr sz="1400" b="1" spc="-15" dirty="0">
                <a:solidFill>
                  <a:srgbClr val="FFFFFF"/>
                </a:solidFill>
                <a:latin typeface="+mj-lt"/>
                <a:cs typeface="+mj-lt"/>
              </a:rPr>
              <a:t>Role:</a:t>
            </a:r>
            <a:r>
              <a:rPr sz="1400" spc="25" dirty="0">
                <a:solidFill>
                  <a:srgbClr val="FFFFFF"/>
                </a:solidFill>
                <a:latin typeface="+mj-lt"/>
                <a:cs typeface="+mj-lt"/>
              </a:rPr>
              <a:t> </a:t>
            </a:r>
            <a:r>
              <a:rPr sz="1400" spc="70" dirty="0">
                <a:solidFill>
                  <a:srgbClr val="FFFFFF"/>
                </a:solidFill>
                <a:latin typeface="+mj-lt"/>
                <a:cs typeface="+mj-lt"/>
              </a:rPr>
              <a:t>Represents</a:t>
            </a:r>
            <a:r>
              <a:rPr sz="1400" spc="20" dirty="0">
                <a:solidFill>
                  <a:srgbClr val="FFFFFF"/>
                </a:solidFill>
                <a:latin typeface="+mj-lt"/>
                <a:cs typeface="+mj-lt"/>
              </a:rPr>
              <a:t> </a:t>
            </a:r>
            <a:r>
              <a:rPr sz="1400" spc="80" dirty="0">
                <a:solidFill>
                  <a:srgbClr val="FFFFFF"/>
                </a:solidFill>
                <a:latin typeface="+mj-lt"/>
                <a:cs typeface="+mj-lt"/>
              </a:rPr>
              <a:t>the</a:t>
            </a:r>
            <a:r>
              <a:rPr sz="1400" spc="15" dirty="0">
                <a:solidFill>
                  <a:srgbClr val="FFFFFF"/>
                </a:solidFill>
                <a:latin typeface="+mj-lt"/>
                <a:cs typeface="+mj-lt"/>
              </a:rPr>
              <a:t> </a:t>
            </a:r>
            <a:r>
              <a:rPr sz="1400" spc="60" dirty="0">
                <a:solidFill>
                  <a:srgbClr val="FFFFFF"/>
                </a:solidFill>
                <a:latin typeface="+mj-lt"/>
                <a:cs typeface="+mj-lt"/>
              </a:rPr>
              <a:t>user’s</a:t>
            </a:r>
            <a:r>
              <a:rPr sz="1400" spc="20" dirty="0">
                <a:solidFill>
                  <a:srgbClr val="FFFFFF"/>
                </a:solidFill>
                <a:latin typeface="+mj-lt"/>
                <a:cs typeface="+mj-lt"/>
              </a:rPr>
              <a:t> </a:t>
            </a:r>
            <a:r>
              <a:rPr sz="1400" spc="75" dirty="0">
                <a:solidFill>
                  <a:srgbClr val="FFFFFF"/>
                </a:solidFill>
                <a:latin typeface="+mj-lt"/>
                <a:cs typeface="+mj-lt"/>
              </a:rPr>
              <a:t>input</a:t>
            </a:r>
            <a:r>
              <a:rPr sz="1400" spc="15" dirty="0">
                <a:solidFill>
                  <a:srgbClr val="FFFFFF"/>
                </a:solidFill>
                <a:latin typeface="+mj-lt"/>
                <a:cs typeface="+mj-lt"/>
              </a:rPr>
              <a:t> </a:t>
            </a:r>
            <a:r>
              <a:rPr sz="1400" spc="105" dirty="0">
                <a:solidFill>
                  <a:srgbClr val="FFFFFF"/>
                </a:solidFill>
                <a:latin typeface="+mj-lt"/>
                <a:cs typeface="+mj-lt"/>
              </a:rPr>
              <a:t>–</a:t>
            </a:r>
            <a:r>
              <a:rPr sz="1400" spc="15" dirty="0">
                <a:solidFill>
                  <a:srgbClr val="FFFFFF"/>
                </a:solidFill>
                <a:latin typeface="+mj-lt"/>
                <a:cs typeface="+mj-lt"/>
              </a:rPr>
              <a:t> </a:t>
            </a:r>
            <a:r>
              <a:rPr sz="1400" spc="65" dirty="0">
                <a:solidFill>
                  <a:srgbClr val="FFFFFF"/>
                </a:solidFill>
                <a:latin typeface="+mj-lt"/>
                <a:cs typeface="+mj-lt"/>
              </a:rPr>
              <a:t>their</a:t>
            </a:r>
            <a:r>
              <a:rPr sz="1400" spc="20" dirty="0">
                <a:solidFill>
                  <a:srgbClr val="FFFFFF"/>
                </a:solidFill>
                <a:latin typeface="+mj-lt"/>
                <a:cs typeface="+mj-lt"/>
              </a:rPr>
              <a:t> </a:t>
            </a:r>
            <a:r>
              <a:rPr sz="1400" spc="60" dirty="0">
                <a:solidFill>
                  <a:srgbClr val="FFFFFF"/>
                </a:solidFill>
                <a:latin typeface="+mj-lt"/>
                <a:cs typeface="+mj-lt"/>
              </a:rPr>
              <a:t>questions,</a:t>
            </a:r>
            <a:r>
              <a:rPr sz="1400" spc="15" dirty="0">
                <a:solidFill>
                  <a:srgbClr val="FFFFFF"/>
                </a:solidFill>
                <a:latin typeface="+mj-lt"/>
                <a:cs typeface="+mj-lt"/>
              </a:rPr>
              <a:t> </a:t>
            </a:r>
            <a:r>
              <a:rPr sz="1400" spc="105" dirty="0">
                <a:solidFill>
                  <a:srgbClr val="FFFFFF"/>
                </a:solidFill>
                <a:latin typeface="+mj-lt"/>
                <a:cs typeface="+mj-lt"/>
              </a:rPr>
              <a:t>commands,</a:t>
            </a:r>
            <a:r>
              <a:rPr sz="1400" spc="20" dirty="0">
                <a:solidFill>
                  <a:srgbClr val="FFFFFF"/>
                </a:solidFill>
                <a:latin typeface="+mj-lt"/>
                <a:cs typeface="+mj-lt"/>
              </a:rPr>
              <a:t> or</a:t>
            </a:r>
            <a:r>
              <a:rPr sz="1400" spc="15" dirty="0">
                <a:solidFill>
                  <a:srgbClr val="FFFFFF"/>
                </a:solidFill>
                <a:latin typeface="+mj-lt"/>
                <a:cs typeface="+mj-lt"/>
              </a:rPr>
              <a:t> </a:t>
            </a:r>
            <a:r>
              <a:rPr sz="1400" spc="100" dirty="0">
                <a:solidFill>
                  <a:srgbClr val="FFFFFF"/>
                </a:solidFill>
                <a:latin typeface="+mj-lt"/>
                <a:cs typeface="+mj-lt"/>
              </a:rPr>
              <a:t>statements</a:t>
            </a:r>
            <a:r>
              <a:rPr sz="1400" spc="20" dirty="0">
                <a:solidFill>
                  <a:srgbClr val="FFFFFF"/>
                </a:solidFill>
                <a:latin typeface="+mj-lt"/>
                <a:cs typeface="+mj-lt"/>
              </a:rPr>
              <a:t> </a:t>
            </a:r>
            <a:r>
              <a:rPr sz="1400" spc="15" dirty="0">
                <a:solidFill>
                  <a:srgbClr val="FFFFFF"/>
                </a:solidFill>
                <a:latin typeface="+mj-lt"/>
                <a:cs typeface="+mj-lt"/>
              </a:rPr>
              <a:t>to </a:t>
            </a:r>
            <a:r>
              <a:rPr sz="1400" spc="80" dirty="0">
                <a:solidFill>
                  <a:srgbClr val="FFFFFF"/>
                </a:solidFill>
                <a:latin typeface="+mj-lt"/>
                <a:cs typeface="+mj-lt"/>
              </a:rPr>
              <a:t>the</a:t>
            </a:r>
            <a:r>
              <a:rPr sz="1400" spc="15" dirty="0">
                <a:solidFill>
                  <a:srgbClr val="FFFFFF"/>
                </a:solidFill>
                <a:latin typeface="+mj-lt"/>
                <a:cs typeface="+mj-lt"/>
              </a:rPr>
              <a:t> </a:t>
            </a:r>
            <a:r>
              <a:rPr sz="1400" spc="-10" dirty="0">
                <a:solidFill>
                  <a:srgbClr val="FFFFFF"/>
                </a:solidFill>
                <a:latin typeface="+mj-lt"/>
                <a:cs typeface="+mj-lt"/>
              </a:rPr>
              <a:t>AI.</a:t>
            </a:r>
            <a:r>
              <a:rPr sz="1400" spc="20" dirty="0">
                <a:solidFill>
                  <a:srgbClr val="FFFFFF"/>
                </a:solidFill>
                <a:latin typeface="+mj-lt"/>
                <a:cs typeface="+mj-lt"/>
              </a:rPr>
              <a:t> </a:t>
            </a:r>
            <a:r>
              <a:rPr sz="1400" spc="140" dirty="0">
                <a:solidFill>
                  <a:srgbClr val="FFFFFF"/>
                </a:solidFill>
                <a:latin typeface="+mj-lt"/>
                <a:cs typeface="+mj-lt"/>
              </a:rPr>
              <a:t>This</a:t>
            </a:r>
            <a:r>
              <a:rPr sz="1400" spc="15" dirty="0">
                <a:solidFill>
                  <a:srgbClr val="FFFFFF"/>
                </a:solidFill>
                <a:latin typeface="+mj-lt"/>
                <a:cs typeface="+mj-lt"/>
              </a:rPr>
              <a:t> </a:t>
            </a:r>
            <a:r>
              <a:rPr sz="1400" spc="35" dirty="0">
                <a:solidFill>
                  <a:srgbClr val="FFFFFF"/>
                </a:solidFill>
                <a:latin typeface="+mj-lt"/>
                <a:cs typeface="+mj-lt"/>
              </a:rPr>
              <a:t>role</a:t>
            </a:r>
            <a:r>
              <a:rPr sz="1400" spc="20" dirty="0">
                <a:solidFill>
                  <a:srgbClr val="FFFFFF"/>
                </a:solidFill>
                <a:latin typeface="+mj-lt"/>
                <a:cs typeface="+mj-lt"/>
              </a:rPr>
              <a:t> </a:t>
            </a:r>
            <a:r>
              <a:rPr sz="1400" spc="114" dirty="0">
                <a:solidFill>
                  <a:srgbClr val="FFFFFF"/>
                </a:solidFill>
                <a:latin typeface="+mj-lt"/>
                <a:cs typeface="+mj-lt"/>
              </a:rPr>
              <a:t>is </a:t>
            </a:r>
            <a:r>
              <a:rPr sz="1400" spc="-600" dirty="0">
                <a:solidFill>
                  <a:srgbClr val="FFFFFF"/>
                </a:solidFill>
                <a:latin typeface="+mj-lt"/>
                <a:cs typeface="+mj-lt"/>
              </a:rPr>
              <a:t> </a:t>
            </a:r>
            <a:r>
              <a:rPr sz="1400" spc="100" dirty="0">
                <a:solidFill>
                  <a:srgbClr val="FFFFFF"/>
                </a:solidFill>
                <a:latin typeface="+mj-lt"/>
                <a:cs typeface="+mj-lt"/>
              </a:rPr>
              <a:t>fundamental</a:t>
            </a:r>
            <a:r>
              <a:rPr sz="1400" spc="15" dirty="0">
                <a:solidFill>
                  <a:srgbClr val="FFFFFF"/>
                </a:solidFill>
                <a:latin typeface="+mj-lt"/>
                <a:cs typeface="+mj-lt"/>
              </a:rPr>
              <a:t> </a:t>
            </a:r>
            <a:r>
              <a:rPr sz="1400" spc="145" dirty="0">
                <a:solidFill>
                  <a:srgbClr val="FFFFFF"/>
                </a:solidFill>
                <a:latin typeface="+mj-lt"/>
                <a:cs typeface="+mj-lt"/>
              </a:rPr>
              <a:t>as</a:t>
            </a:r>
            <a:r>
              <a:rPr sz="1400" spc="15" dirty="0">
                <a:solidFill>
                  <a:srgbClr val="FFFFFF"/>
                </a:solidFill>
                <a:latin typeface="+mj-lt"/>
                <a:cs typeface="+mj-lt"/>
              </a:rPr>
              <a:t> </a:t>
            </a:r>
            <a:r>
              <a:rPr sz="1400" spc="45" dirty="0">
                <a:solidFill>
                  <a:srgbClr val="FFFFFF"/>
                </a:solidFill>
                <a:latin typeface="+mj-lt"/>
                <a:cs typeface="+mj-lt"/>
              </a:rPr>
              <a:t>it</a:t>
            </a:r>
            <a:r>
              <a:rPr sz="1400" spc="15" dirty="0">
                <a:solidFill>
                  <a:srgbClr val="FFFFFF"/>
                </a:solidFill>
                <a:latin typeface="+mj-lt"/>
                <a:cs typeface="+mj-lt"/>
              </a:rPr>
              <a:t> </a:t>
            </a:r>
            <a:r>
              <a:rPr sz="1400" spc="95" dirty="0">
                <a:solidFill>
                  <a:srgbClr val="FFFFFF"/>
                </a:solidFill>
                <a:latin typeface="+mj-lt"/>
                <a:cs typeface="+mj-lt"/>
              </a:rPr>
              <a:t>forms</a:t>
            </a:r>
            <a:r>
              <a:rPr sz="1400" spc="15" dirty="0">
                <a:solidFill>
                  <a:srgbClr val="FFFFFF"/>
                </a:solidFill>
                <a:latin typeface="+mj-lt"/>
                <a:cs typeface="+mj-lt"/>
              </a:rPr>
              <a:t> </a:t>
            </a:r>
            <a:r>
              <a:rPr sz="1400" spc="80" dirty="0">
                <a:solidFill>
                  <a:srgbClr val="FFFFFF"/>
                </a:solidFill>
                <a:latin typeface="+mj-lt"/>
                <a:cs typeface="+mj-lt"/>
              </a:rPr>
              <a:t>the</a:t>
            </a:r>
            <a:r>
              <a:rPr sz="1400" spc="15" dirty="0">
                <a:solidFill>
                  <a:srgbClr val="FFFFFF"/>
                </a:solidFill>
                <a:latin typeface="+mj-lt"/>
                <a:cs typeface="+mj-lt"/>
              </a:rPr>
              <a:t> </a:t>
            </a:r>
            <a:r>
              <a:rPr sz="1400" spc="100" dirty="0">
                <a:solidFill>
                  <a:srgbClr val="FFFFFF"/>
                </a:solidFill>
                <a:latin typeface="+mj-lt"/>
                <a:cs typeface="+mj-lt"/>
              </a:rPr>
              <a:t>basis</a:t>
            </a:r>
            <a:r>
              <a:rPr sz="1400" spc="15" dirty="0">
                <a:solidFill>
                  <a:srgbClr val="FFFFFF"/>
                </a:solidFill>
                <a:latin typeface="+mj-lt"/>
                <a:cs typeface="+mj-lt"/>
              </a:rPr>
              <a:t> </a:t>
            </a:r>
            <a:r>
              <a:rPr sz="1400" spc="45" dirty="0">
                <a:solidFill>
                  <a:srgbClr val="FFFFFF"/>
                </a:solidFill>
                <a:latin typeface="+mj-lt"/>
                <a:cs typeface="+mj-lt"/>
              </a:rPr>
              <a:t>of</a:t>
            </a:r>
            <a:r>
              <a:rPr sz="1400" spc="15" dirty="0">
                <a:solidFill>
                  <a:srgbClr val="FFFFFF"/>
                </a:solidFill>
                <a:latin typeface="+mj-lt"/>
                <a:cs typeface="+mj-lt"/>
              </a:rPr>
              <a:t> </a:t>
            </a:r>
            <a:r>
              <a:rPr sz="1400" spc="80" dirty="0">
                <a:solidFill>
                  <a:srgbClr val="FFFFFF"/>
                </a:solidFill>
                <a:latin typeface="+mj-lt"/>
                <a:cs typeface="+mj-lt"/>
              </a:rPr>
              <a:t>the</a:t>
            </a:r>
            <a:r>
              <a:rPr sz="1400" spc="15" dirty="0">
                <a:solidFill>
                  <a:srgbClr val="FFFFFF"/>
                </a:solidFill>
                <a:latin typeface="+mj-lt"/>
                <a:cs typeface="+mj-lt"/>
              </a:rPr>
              <a:t> AI’s </a:t>
            </a:r>
            <a:r>
              <a:rPr sz="1400" spc="75" dirty="0">
                <a:solidFill>
                  <a:srgbClr val="FFFFFF"/>
                </a:solidFill>
                <a:latin typeface="+mj-lt"/>
                <a:cs typeface="+mj-lt"/>
              </a:rPr>
              <a:t>response.</a:t>
            </a:r>
            <a:endParaRPr sz="1400">
              <a:latin typeface="+mj-lt"/>
              <a:cs typeface="+mj-lt"/>
            </a:endParaRPr>
          </a:p>
          <a:p>
            <a:pPr marL="398145" marR="492760" indent="-386080" algn="just">
              <a:lnSpc>
                <a:spcPct val="129000"/>
              </a:lnSpc>
              <a:spcBef>
                <a:spcPts val="1970"/>
              </a:spcBef>
              <a:buSzPct val="122000"/>
              <a:buFont typeface="Courier New"/>
              <a:buChar char="•"/>
              <a:tabLst>
                <a:tab pos="398780" algn="l"/>
              </a:tabLst>
            </a:pPr>
            <a:r>
              <a:rPr sz="1400" b="1" spc="120" dirty="0">
                <a:solidFill>
                  <a:srgbClr val="FFFFFF"/>
                </a:solidFill>
                <a:latin typeface="+mj-lt"/>
                <a:cs typeface="+mj-lt"/>
              </a:rPr>
              <a:t>Assistant </a:t>
            </a:r>
            <a:r>
              <a:rPr sz="1400" b="1" spc="-15" dirty="0">
                <a:solidFill>
                  <a:srgbClr val="FFFFFF"/>
                </a:solidFill>
                <a:latin typeface="+mj-lt"/>
                <a:cs typeface="+mj-lt"/>
              </a:rPr>
              <a:t>Role:</a:t>
            </a:r>
            <a:r>
              <a:rPr sz="1400" spc="-15" dirty="0">
                <a:solidFill>
                  <a:srgbClr val="FFFFFF"/>
                </a:solidFill>
                <a:latin typeface="+mj-lt"/>
                <a:cs typeface="+mj-lt"/>
              </a:rPr>
              <a:t> </a:t>
            </a:r>
            <a:r>
              <a:rPr sz="1400" spc="130" dirty="0">
                <a:solidFill>
                  <a:srgbClr val="FFFFFF"/>
                </a:solidFill>
                <a:latin typeface="+mj-lt"/>
                <a:cs typeface="+mj-lt"/>
              </a:rPr>
              <a:t>The </a:t>
            </a:r>
            <a:r>
              <a:rPr sz="1400" spc="15" dirty="0">
                <a:solidFill>
                  <a:srgbClr val="FFFFFF"/>
                </a:solidFill>
                <a:latin typeface="+mj-lt"/>
                <a:cs typeface="+mj-lt"/>
              </a:rPr>
              <a:t>AI’s </a:t>
            </a:r>
            <a:r>
              <a:rPr sz="1400" spc="95" dirty="0">
                <a:solidFill>
                  <a:srgbClr val="FFFFFF"/>
                </a:solidFill>
                <a:latin typeface="+mj-lt"/>
                <a:cs typeface="+mj-lt"/>
              </a:rPr>
              <a:t>response </a:t>
            </a:r>
            <a:r>
              <a:rPr sz="1400" spc="15" dirty="0">
                <a:solidFill>
                  <a:srgbClr val="FFFFFF"/>
                </a:solidFill>
                <a:latin typeface="+mj-lt"/>
                <a:cs typeface="+mj-lt"/>
              </a:rPr>
              <a:t>to </a:t>
            </a:r>
            <a:r>
              <a:rPr sz="1400" spc="80" dirty="0">
                <a:solidFill>
                  <a:srgbClr val="FFFFFF"/>
                </a:solidFill>
                <a:latin typeface="+mj-lt"/>
                <a:cs typeface="+mj-lt"/>
              </a:rPr>
              <a:t>the </a:t>
            </a:r>
            <a:r>
              <a:rPr sz="1400" spc="60" dirty="0">
                <a:solidFill>
                  <a:srgbClr val="FFFFFF"/>
                </a:solidFill>
                <a:latin typeface="+mj-lt"/>
                <a:cs typeface="+mj-lt"/>
              </a:rPr>
              <a:t>user’s </a:t>
            </a:r>
            <a:r>
              <a:rPr sz="1400" spc="50" dirty="0">
                <a:solidFill>
                  <a:srgbClr val="FFFFFF"/>
                </a:solidFill>
                <a:latin typeface="+mj-lt"/>
                <a:cs typeface="+mj-lt"/>
              </a:rPr>
              <a:t>input. More </a:t>
            </a:r>
            <a:r>
              <a:rPr sz="1400" spc="114" dirty="0">
                <a:solidFill>
                  <a:srgbClr val="FFFFFF"/>
                </a:solidFill>
                <a:latin typeface="+mj-lt"/>
                <a:cs typeface="+mj-lt"/>
              </a:rPr>
              <a:t>than </a:t>
            </a:r>
            <a:r>
              <a:rPr sz="1400" spc="45" dirty="0">
                <a:solidFill>
                  <a:srgbClr val="FFFFFF"/>
                </a:solidFill>
                <a:latin typeface="+mj-lt"/>
                <a:cs typeface="+mj-lt"/>
              </a:rPr>
              <a:t>just </a:t>
            </a:r>
            <a:r>
              <a:rPr sz="1400" spc="140" dirty="0">
                <a:solidFill>
                  <a:srgbClr val="FFFFFF"/>
                </a:solidFill>
                <a:latin typeface="+mj-lt"/>
                <a:cs typeface="+mj-lt"/>
              </a:rPr>
              <a:t>an </a:t>
            </a:r>
            <a:r>
              <a:rPr sz="1400" spc="150" dirty="0">
                <a:solidFill>
                  <a:srgbClr val="FFFFFF"/>
                </a:solidFill>
                <a:latin typeface="+mj-lt"/>
                <a:cs typeface="+mj-lt"/>
              </a:rPr>
              <a:t>answer </a:t>
            </a:r>
            <a:r>
              <a:rPr sz="1400" spc="20" dirty="0">
                <a:solidFill>
                  <a:srgbClr val="FFFFFF"/>
                </a:solidFill>
                <a:latin typeface="+mj-lt"/>
                <a:cs typeface="+mj-lt"/>
              </a:rPr>
              <a:t>or </a:t>
            </a:r>
            <a:r>
              <a:rPr sz="1400" spc="50" dirty="0">
                <a:solidFill>
                  <a:srgbClr val="FFFFFF"/>
                </a:solidFill>
                <a:latin typeface="+mj-lt"/>
                <a:cs typeface="+mj-lt"/>
              </a:rPr>
              <a:t>reaction, </a:t>
            </a:r>
            <a:r>
              <a:rPr sz="1400" spc="25" dirty="0">
                <a:solidFill>
                  <a:srgbClr val="FFFFFF"/>
                </a:solidFill>
                <a:latin typeface="+mj-lt"/>
                <a:cs typeface="+mj-lt"/>
              </a:rPr>
              <a:t>it’s </a:t>
            </a:r>
            <a:r>
              <a:rPr sz="1400" spc="100" dirty="0">
                <a:solidFill>
                  <a:srgbClr val="FFFFFF"/>
                </a:solidFill>
                <a:latin typeface="+mj-lt"/>
                <a:cs typeface="+mj-lt"/>
              </a:rPr>
              <a:t>crucial </a:t>
            </a:r>
            <a:r>
              <a:rPr sz="1400" spc="30" dirty="0">
                <a:solidFill>
                  <a:srgbClr val="FFFFFF"/>
                </a:solidFill>
                <a:latin typeface="+mj-lt"/>
                <a:cs typeface="+mj-lt"/>
              </a:rPr>
              <a:t>for </a:t>
            </a:r>
            <a:r>
              <a:rPr sz="1400" spc="35" dirty="0">
                <a:solidFill>
                  <a:srgbClr val="FFFFFF"/>
                </a:solidFill>
                <a:latin typeface="+mj-lt"/>
                <a:cs typeface="+mj-lt"/>
              </a:rPr>
              <a:t> </a:t>
            </a:r>
            <a:r>
              <a:rPr sz="1400" spc="110" dirty="0">
                <a:solidFill>
                  <a:srgbClr val="FFFFFF"/>
                </a:solidFill>
                <a:latin typeface="+mj-lt"/>
                <a:cs typeface="+mj-lt"/>
              </a:rPr>
              <a:t>maintaining</a:t>
            </a:r>
            <a:r>
              <a:rPr sz="1400" spc="20" dirty="0">
                <a:solidFill>
                  <a:srgbClr val="FFFFFF"/>
                </a:solidFill>
                <a:latin typeface="+mj-lt"/>
                <a:cs typeface="+mj-lt"/>
              </a:rPr>
              <a:t> </a:t>
            </a:r>
            <a:r>
              <a:rPr sz="1400" spc="80" dirty="0">
                <a:solidFill>
                  <a:srgbClr val="FFFFFF"/>
                </a:solidFill>
                <a:latin typeface="+mj-lt"/>
                <a:cs typeface="+mj-lt"/>
              </a:rPr>
              <a:t>the</a:t>
            </a:r>
            <a:r>
              <a:rPr sz="1400" spc="40" dirty="0">
                <a:solidFill>
                  <a:srgbClr val="FFFFFF"/>
                </a:solidFill>
                <a:latin typeface="+mj-lt"/>
                <a:cs typeface="+mj-lt"/>
              </a:rPr>
              <a:t> </a:t>
            </a:r>
            <a:r>
              <a:rPr sz="1400" spc="120" dirty="0">
                <a:solidFill>
                  <a:srgbClr val="FFFFFF"/>
                </a:solidFill>
                <a:latin typeface="+mj-lt"/>
                <a:cs typeface="+mj-lt"/>
              </a:rPr>
              <a:t>flow</a:t>
            </a:r>
            <a:r>
              <a:rPr sz="1400" spc="25" dirty="0">
                <a:solidFill>
                  <a:srgbClr val="FFFFFF"/>
                </a:solidFill>
                <a:latin typeface="+mj-lt"/>
                <a:cs typeface="+mj-lt"/>
              </a:rPr>
              <a:t> </a:t>
            </a:r>
            <a:r>
              <a:rPr sz="1400" spc="45" dirty="0">
                <a:solidFill>
                  <a:srgbClr val="FFFFFF"/>
                </a:solidFill>
                <a:latin typeface="+mj-lt"/>
                <a:cs typeface="+mj-lt"/>
              </a:rPr>
              <a:t>of</a:t>
            </a:r>
            <a:r>
              <a:rPr sz="1400" spc="25" dirty="0">
                <a:solidFill>
                  <a:srgbClr val="FFFFFF"/>
                </a:solidFill>
                <a:latin typeface="+mj-lt"/>
                <a:cs typeface="+mj-lt"/>
              </a:rPr>
              <a:t> </a:t>
            </a:r>
            <a:r>
              <a:rPr sz="1400" spc="80" dirty="0">
                <a:solidFill>
                  <a:srgbClr val="FFFFFF"/>
                </a:solidFill>
                <a:latin typeface="+mj-lt"/>
                <a:cs typeface="+mj-lt"/>
              </a:rPr>
              <a:t>the</a:t>
            </a:r>
            <a:r>
              <a:rPr sz="1400" spc="25" dirty="0">
                <a:solidFill>
                  <a:srgbClr val="FFFFFF"/>
                </a:solidFill>
                <a:latin typeface="+mj-lt"/>
                <a:cs typeface="+mj-lt"/>
              </a:rPr>
              <a:t> </a:t>
            </a:r>
            <a:r>
              <a:rPr sz="1400" spc="75" dirty="0">
                <a:solidFill>
                  <a:srgbClr val="FFFFFF"/>
                </a:solidFill>
                <a:latin typeface="+mj-lt"/>
                <a:cs typeface="+mj-lt"/>
              </a:rPr>
              <a:t>conversation.</a:t>
            </a:r>
            <a:r>
              <a:rPr sz="1400" spc="25" dirty="0">
                <a:solidFill>
                  <a:srgbClr val="FFFFFF"/>
                </a:solidFill>
                <a:latin typeface="+mj-lt"/>
                <a:cs typeface="+mj-lt"/>
              </a:rPr>
              <a:t> </a:t>
            </a:r>
            <a:r>
              <a:rPr sz="1400" spc="105" dirty="0">
                <a:solidFill>
                  <a:srgbClr val="FFFFFF"/>
                </a:solidFill>
                <a:latin typeface="+mj-lt"/>
                <a:cs typeface="+mj-lt"/>
              </a:rPr>
              <a:t>By</a:t>
            </a:r>
            <a:r>
              <a:rPr sz="1400" spc="25" dirty="0">
                <a:solidFill>
                  <a:srgbClr val="FFFFFF"/>
                </a:solidFill>
                <a:latin typeface="+mj-lt"/>
                <a:cs typeface="+mj-lt"/>
              </a:rPr>
              <a:t> </a:t>
            </a:r>
            <a:r>
              <a:rPr sz="1400" spc="114" dirty="0">
                <a:solidFill>
                  <a:srgbClr val="FFFFFF"/>
                </a:solidFill>
                <a:latin typeface="+mj-lt"/>
                <a:cs typeface="+mj-lt"/>
              </a:rPr>
              <a:t>tracking</a:t>
            </a:r>
            <a:r>
              <a:rPr sz="1400" spc="25" dirty="0">
                <a:solidFill>
                  <a:srgbClr val="FFFFFF"/>
                </a:solidFill>
                <a:latin typeface="+mj-lt"/>
                <a:cs typeface="+mj-lt"/>
              </a:rPr>
              <a:t> </a:t>
            </a:r>
            <a:r>
              <a:rPr sz="1400" spc="80" dirty="0">
                <a:solidFill>
                  <a:srgbClr val="FFFFFF"/>
                </a:solidFill>
                <a:latin typeface="+mj-lt"/>
                <a:cs typeface="+mj-lt"/>
              </a:rPr>
              <a:t>the</a:t>
            </a:r>
            <a:r>
              <a:rPr sz="1400" spc="25" dirty="0">
                <a:solidFill>
                  <a:srgbClr val="FFFFFF"/>
                </a:solidFill>
                <a:latin typeface="+mj-lt"/>
                <a:cs typeface="+mj-lt"/>
              </a:rPr>
              <a:t> </a:t>
            </a:r>
            <a:r>
              <a:rPr sz="1400" spc="15" dirty="0">
                <a:solidFill>
                  <a:srgbClr val="FFFFFF"/>
                </a:solidFill>
                <a:latin typeface="+mj-lt"/>
                <a:cs typeface="+mj-lt"/>
              </a:rPr>
              <a:t>AI’s</a:t>
            </a:r>
            <a:r>
              <a:rPr sz="1400" spc="25" dirty="0">
                <a:solidFill>
                  <a:srgbClr val="FFFFFF"/>
                </a:solidFill>
                <a:latin typeface="+mj-lt"/>
                <a:cs typeface="+mj-lt"/>
              </a:rPr>
              <a:t> </a:t>
            </a:r>
            <a:r>
              <a:rPr sz="1400" spc="80" dirty="0">
                <a:solidFill>
                  <a:srgbClr val="FFFFFF"/>
                </a:solidFill>
                <a:latin typeface="+mj-lt"/>
                <a:cs typeface="+mj-lt"/>
              </a:rPr>
              <a:t>previous</a:t>
            </a:r>
            <a:r>
              <a:rPr sz="1400" spc="25" dirty="0">
                <a:solidFill>
                  <a:srgbClr val="FFFFFF"/>
                </a:solidFill>
                <a:latin typeface="+mj-lt"/>
                <a:cs typeface="+mj-lt"/>
              </a:rPr>
              <a:t> </a:t>
            </a:r>
            <a:r>
              <a:rPr sz="1400" spc="105" dirty="0">
                <a:solidFill>
                  <a:srgbClr val="FFFFFF"/>
                </a:solidFill>
                <a:latin typeface="+mj-lt"/>
                <a:cs typeface="+mj-lt"/>
              </a:rPr>
              <a:t>responses</a:t>
            </a:r>
            <a:r>
              <a:rPr sz="1400" spc="25" dirty="0">
                <a:solidFill>
                  <a:srgbClr val="FFFFFF"/>
                </a:solidFill>
                <a:latin typeface="+mj-lt"/>
                <a:cs typeface="+mj-lt"/>
              </a:rPr>
              <a:t> </a:t>
            </a:r>
            <a:r>
              <a:rPr sz="1400" spc="30" dirty="0">
                <a:solidFill>
                  <a:srgbClr val="FFFFFF"/>
                </a:solidFill>
                <a:latin typeface="+mj-lt"/>
                <a:cs typeface="+mj-lt"/>
              </a:rPr>
              <a:t>(its</a:t>
            </a:r>
            <a:r>
              <a:rPr sz="1400" spc="25" dirty="0">
                <a:solidFill>
                  <a:srgbClr val="FFFFFF"/>
                </a:solidFill>
                <a:latin typeface="+mj-lt"/>
                <a:cs typeface="+mj-lt"/>
              </a:rPr>
              <a:t> </a:t>
            </a:r>
            <a:r>
              <a:rPr sz="1400" spc="90" dirty="0">
                <a:solidFill>
                  <a:srgbClr val="FFFFFF"/>
                </a:solidFill>
                <a:latin typeface="+mj-lt"/>
                <a:cs typeface="+mj-lt"/>
              </a:rPr>
              <a:t>'Assistant</a:t>
            </a:r>
            <a:r>
              <a:rPr sz="1400" spc="25" dirty="0">
                <a:solidFill>
                  <a:srgbClr val="FFFFFF"/>
                </a:solidFill>
                <a:latin typeface="+mj-lt"/>
                <a:cs typeface="+mj-lt"/>
              </a:rPr>
              <a:t> </a:t>
            </a:r>
            <a:r>
              <a:rPr sz="1400" spc="15" dirty="0">
                <a:solidFill>
                  <a:srgbClr val="FFFFFF"/>
                </a:solidFill>
                <a:latin typeface="+mj-lt"/>
                <a:cs typeface="+mj-lt"/>
              </a:rPr>
              <a:t>Role'</a:t>
            </a:r>
            <a:r>
              <a:rPr sz="1400" spc="25" dirty="0">
                <a:solidFill>
                  <a:srgbClr val="FFFFFF"/>
                </a:solidFill>
                <a:latin typeface="+mj-lt"/>
                <a:cs typeface="+mj-lt"/>
              </a:rPr>
              <a:t> </a:t>
            </a:r>
            <a:r>
              <a:rPr sz="1400" spc="80" dirty="0">
                <a:solidFill>
                  <a:srgbClr val="FFFFFF"/>
                </a:solidFill>
                <a:latin typeface="+mj-lt"/>
                <a:cs typeface="+mj-lt"/>
              </a:rPr>
              <a:t>messages), </a:t>
            </a:r>
            <a:r>
              <a:rPr sz="1400" spc="-600" dirty="0">
                <a:solidFill>
                  <a:srgbClr val="FFFFFF"/>
                </a:solidFill>
                <a:latin typeface="+mj-lt"/>
                <a:cs typeface="+mj-lt"/>
              </a:rPr>
              <a:t> </a:t>
            </a:r>
            <a:r>
              <a:rPr sz="1400" spc="80" dirty="0">
                <a:solidFill>
                  <a:srgbClr val="FFFFFF"/>
                </a:solidFill>
                <a:latin typeface="+mj-lt"/>
                <a:cs typeface="+mj-lt"/>
              </a:rPr>
              <a:t>the</a:t>
            </a:r>
            <a:r>
              <a:rPr sz="1400" spc="15" dirty="0">
                <a:solidFill>
                  <a:srgbClr val="FFFFFF"/>
                </a:solidFill>
                <a:latin typeface="+mj-lt"/>
                <a:cs typeface="+mj-lt"/>
              </a:rPr>
              <a:t> </a:t>
            </a:r>
            <a:r>
              <a:rPr sz="1400" spc="140" dirty="0">
                <a:solidFill>
                  <a:srgbClr val="FFFFFF"/>
                </a:solidFill>
                <a:latin typeface="+mj-lt"/>
                <a:cs typeface="+mj-lt"/>
              </a:rPr>
              <a:t>system</a:t>
            </a:r>
            <a:r>
              <a:rPr sz="1400" spc="15" dirty="0">
                <a:solidFill>
                  <a:srgbClr val="FFFFFF"/>
                </a:solidFill>
                <a:latin typeface="+mj-lt"/>
                <a:cs typeface="+mj-lt"/>
              </a:rPr>
              <a:t> </a:t>
            </a:r>
            <a:r>
              <a:rPr sz="1400" spc="105" dirty="0">
                <a:solidFill>
                  <a:srgbClr val="FFFFFF"/>
                </a:solidFill>
                <a:latin typeface="+mj-lt"/>
                <a:cs typeface="+mj-lt"/>
              </a:rPr>
              <a:t>ensures</a:t>
            </a:r>
            <a:r>
              <a:rPr sz="1400" spc="15" dirty="0">
                <a:solidFill>
                  <a:srgbClr val="FFFFFF"/>
                </a:solidFill>
                <a:latin typeface="+mj-lt"/>
                <a:cs typeface="+mj-lt"/>
              </a:rPr>
              <a:t> </a:t>
            </a:r>
            <a:r>
              <a:rPr sz="1400" spc="80" dirty="0">
                <a:solidFill>
                  <a:srgbClr val="FFFFFF"/>
                </a:solidFill>
                <a:latin typeface="+mj-lt"/>
                <a:cs typeface="+mj-lt"/>
              </a:rPr>
              <a:t>coherent</a:t>
            </a:r>
            <a:r>
              <a:rPr sz="1400" spc="15" dirty="0">
                <a:solidFill>
                  <a:srgbClr val="FFFFFF"/>
                </a:solidFill>
                <a:latin typeface="+mj-lt"/>
                <a:cs typeface="+mj-lt"/>
              </a:rPr>
              <a:t> </a:t>
            </a:r>
            <a:r>
              <a:rPr sz="1400" spc="105" dirty="0">
                <a:solidFill>
                  <a:srgbClr val="FFFFFF"/>
                </a:solidFill>
                <a:latin typeface="+mj-lt"/>
                <a:cs typeface="+mj-lt"/>
              </a:rPr>
              <a:t>and</a:t>
            </a:r>
            <a:r>
              <a:rPr sz="1400" spc="15" dirty="0">
                <a:solidFill>
                  <a:srgbClr val="FFFFFF"/>
                </a:solidFill>
                <a:latin typeface="+mj-lt"/>
                <a:cs typeface="+mj-lt"/>
              </a:rPr>
              <a:t> </a:t>
            </a:r>
            <a:r>
              <a:rPr sz="1400" spc="100" dirty="0">
                <a:solidFill>
                  <a:srgbClr val="FFFFFF"/>
                </a:solidFill>
                <a:latin typeface="+mj-lt"/>
                <a:cs typeface="+mj-lt"/>
              </a:rPr>
              <a:t>contextually</a:t>
            </a:r>
            <a:r>
              <a:rPr sz="1400" spc="15" dirty="0">
                <a:solidFill>
                  <a:srgbClr val="FFFFFF"/>
                </a:solidFill>
                <a:latin typeface="+mj-lt"/>
                <a:cs typeface="+mj-lt"/>
              </a:rPr>
              <a:t> </a:t>
            </a:r>
            <a:r>
              <a:rPr sz="1400" spc="85" dirty="0">
                <a:solidFill>
                  <a:srgbClr val="FFFFFF"/>
                </a:solidFill>
                <a:latin typeface="+mj-lt"/>
                <a:cs typeface="+mj-lt"/>
              </a:rPr>
              <a:t>relevant</a:t>
            </a:r>
            <a:r>
              <a:rPr sz="1400" spc="20" dirty="0">
                <a:solidFill>
                  <a:srgbClr val="FFFFFF"/>
                </a:solidFill>
                <a:latin typeface="+mj-lt"/>
                <a:cs typeface="+mj-lt"/>
              </a:rPr>
              <a:t> </a:t>
            </a:r>
            <a:r>
              <a:rPr sz="1400" spc="70" dirty="0">
                <a:solidFill>
                  <a:srgbClr val="FFFFFF"/>
                </a:solidFill>
                <a:latin typeface="+mj-lt"/>
                <a:cs typeface="+mj-lt"/>
              </a:rPr>
              <a:t>interactions.</a:t>
            </a:r>
            <a:endParaRPr sz="1400">
              <a:latin typeface="+mj-lt"/>
              <a:cs typeface="+mj-lt"/>
            </a:endParaRPr>
          </a:p>
          <a:p>
            <a:pPr marL="398145" marR="5080" indent="-386080" algn="just">
              <a:lnSpc>
                <a:spcPct val="129000"/>
              </a:lnSpc>
              <a:spcBef>
                <a:spcPts val="1970"/>
              </a:spcBef>
              <a:buSzPct val="122000"/>
              <a:buFont typeface="Courier New"/>
              <a:buChar char="•"/>
              <a:tabLst>
                <a:tab pos="398780" algn="l"/>
              </a:tabLst>
            </a:pPr>
            <a:r>
              <a:rPr sz="1400" b="1" spc="90" dirty="0">
                <a:solidFill>
                  <a:srgbClr val="FFFFFF"/>
                </a:solidFill>
                <a:latin typeface="+mj-lt"/>
                <a:cs typeface="+mj-lt"/>
              </a:rPr>
              <a:t>Function</a:t>
            </a:r>
            <a:r>
              <a:rPr sz="1400" b="1" spc="15" dirty="0">
                <a:solidFill>
                  <a:srgbClr val="FFFFFF"/>
                </a:solidFill>
                <a:latin typeface="+mj-lt"/>
                <a:cs typeface="+mj-lt"/>
              </a:rPr>
              <a:t> </a:t>
            </a:r>
            <a:r>
              <a:rPr sz="1400" b="1" spc="-15" dirty="0">
                <a:solidFill>
                  <a:srgbClr val="FFFFFF"/>
                </a:solidFill>
                <a:latin typeface="+mj-lt"/>
                <a:cs typeface="+mj-lt"/>
              </a:rPr>
              <a:t>Role:</a:t>
            </a:r>
            <a:r>
              <a:rPr sz="1400" spc="20" dirty="0">
                <a:solidFill>
                  <a:srgbClr val="FFFFFF"/>
                </a:solidFill>
                <a:latin typeface="+mj-lt"/>
                <a:cs typeface="+mj-lt"/>
              </a:rPr>
              <a:t> </a:t>
            </a:r>
            <a:r>
              <a:rPr sz="1400" spc="140" dirty="0">
                <a:solidFill>
                  <a:srgbClr val="FFFFFF"/>
                </a:solidFill>
                <a:latin typeface="+mj-lt"/>
                <a:cs typeface="+mj-lt"/>
              </a:rPr>
              <a:t>This</a:t>
            </a:r>
            <a:r>
              <a:rPr sz="1400" spc="25" dirty="0">
                <a:solidFill>
                  <a:srgbClr val="FFFFFF"/>
                </a:solidFill>
                <a:latin typeface="+mj-lt"/>
                <a:cs typeface="+mj-lt"/>
              </a:rPr>
              <a:t> </a:t>
            </a:r>
            <a:r>
              <a:rPr sz="1400" spc="35" dirty="0">
                <a:solidFill>
                  <a:srgbClr val="FFFFFF"/>
                </a:solidFill>
                <a:latin typeface="+mj-lt"/>
                <a:cs typeface="+mj-lt"/>
              </a:rPr>
              <a:t>role</a:t>
            </a:r>
            <a:r>
              <a:rPr sz="1400" spc="25" dirty="0">
                <a:solidFill>
                  <a:srgbClr val="FFFFFF"/>
                </a:solidFill>
                <a:latin typeface="+mj-lt"/>
                <a:cs typeface="+mj-lt"/>
              </a:rPr>
              <a:t> </a:t>
            </a:r>
            <a:r>
              <a:rPr sz="1400" spc="100" dirty="0">
                <a:solidFill>
                  <a:srgbClr val="FFFFFF"/>
                </a:solidFill>
                <a:latin typeface="+mj-lt"/>
                <a:cs typeface="+mj-lt"/>
              </a:rPr>
              <a:t>deals</a:t>
            </a:r>
            <a:r>
              <a:rPr sz="1400" spc="25" dirty="0">
                <a:solidFill>
                  <a:srgbClr val="FFFFFF"/>
                </a:solidFill>
                <a:latin typeface="+mj-lt"/>
                <a:cs typeface="+mj-lt"/>
              </a:rPr>
              <a:t> </a:t>
            </a:r>
            <a:r>
              <a:rPr sz="1400" spc="155" dirty="0">
                <a:solidFill>
                  <a:srgbClr val="FFFFFF"/>
                </a:solidFill>
                <a:latin typeface="+mj-lt"/>
                <a:cs typeface="+mj-lt"/>
              </a:rPr>
              <a:t>with</a:t>
            </a:r>
            <a:r>
              <a:rPr sz="1400" spc="25" dirty="0">
                <a:solidFill>
                  <a:srgbClr val="FFFFFF"/>
                </a:solidFill>
                <a:latin typeface="+mj-lt"/>
                <a:cs typeface="+mj-lt"/>
              </a:rPr>
              <a:t> </a:t>
            </a:r>
            <a:r>
              <a:rPr sz="1400" spc="90" dirty="0">
                <a:solidFill>
                  <a:srgbClr val="FFFFFF"/>
                </a:solidFill>
                <a:latin typeface="+mj-lt"/>
                <a:cs typeface="+mj-lt"/>
              </a:rPr>
              <a:t>specific</a:t>
            </a:r>
            <a:r>
              <a:rPr sz="1400" spc="25" dirty="0">
                <a:solidFill>
                  <a:srgbClr val="FFFFFF"/>
                </a:solidFill>
                <a:latin typeface="+mj-lt"/>
                <a:cs typeface="+mj-lt"/>
              </a:rPr>
              <a:t> </a:t>
            </a:r>
            <a:r>
              <a:rPr sz="1400" spc="140" dirty="0">
                <a:solidFill>
                  <a:srgbClr val="FFFFFF"/>
                </a:solidFill>
                <a:latin typeface="+mj-lt"/>
                <a:cs typeface="+mj-lt"/>
              </a:rPr>
              <a:t>tasks</a:t>
            </a:r>
            <a:r>
              <a:rPr sz="1400" spc="25" dirty="0">
                <a:solidFill>
                  <a:srgbClr val="FFFFFF"/>
                </a:solidFill>
                <a:latin typeface="+mj-lt"/>
                <a:cs typeface="+mj-lt"/>
              </a:rPr>
              <a:t> </a:t>
            </a:r>
            <a:r>
              <a:rPr sz="1400" spc="20" dirty="0">
                <a:solidFill>
                  <a:srgbClr val="FFFFFF"/>
                </a:solidFill>
                <a:latin typeface="+mj-lt"/>
                <a:cs typeface="+mj-lt"/>
              </a:rPr>
              <a:t>or</a:t>
            </a:r>
            <a:r>
              <a:rPr sz="1400" spc="25" dirty="0">
                <a:solidFill>
                  <a:srgbClr val="FFFFFF"/>
                </a:solidFill>
                <a:latin typeface="+mj-lt"/>
                <a:cs typeface="+mj-lt"/>
              </a:rPr>
              <a:t> </a:t>
            </a:r>
            <a:r>
              <a:rPr sz="1400" spc="75" dirty="0">
                <a:solidFill>
                  <a:srgbClr val="FFFFFF"/>
                </a:solidFill>
                <a:latin typeface="+mj-lt"/>
                <a:cs typeface="+mj-lt"/>
              </a:rPr>
              <a:t>operations</a:t>
            </a:r>
            <a:r>
              <a:rPr sz="1400" spc="25" dirty="0">
                <a:solidFill>
                  <a:srgbClr val="FFFFFF"/>
                </a:solidFill>
                <a:latin typeface="+mj-lt"/>
                <a:cs typeface="+mj-lt"/>
              </a:rPr>
              <a:t> </a:t>
            </a:r>
            <a:r>
              <a:rPr sz="1400" spc="85" dirty="0">
                <a:solidFill>
                  <a:srgbClr val="FFFFFF"/>
                </a:solidFill>
                <a:latin typeface="+mj-lt"/>
                <a:cs typeface="+mj-lt"/>
              </a:rPr>
              <a:t>during</a:t>
            </a:r>
            <a:r>
              <a:rPr sz="1400" spc="25" dirty="0">
                <a:solidFill>
                  <a:srgbClr val="FFFFFF"/>
                </a:solidFill>
                <a:latin typeface="+mj-lt"/>
                <a:cs typeface="+mj-lt"/>
              </a:rPr>
              <a:t> </a:t>
            </a:r>
            <a:r>
              <a:rPr sz="1400" spc="80" dirty="0">
                <a:solidFill>
                  <a:srgbClr val="FFFFFF"/>
                </a:solidFill>
                <a:latin typeface="+mj-lt"/>
                <a:cs typeface="+mj-lt"/>
              </a:rPr>
              <a:t>the</a:t>
            </a:r>
            <a:r>
              <a:rPr sz="1400" spc="25" dirty="0">
                <a:solidFill>
                  <a:srgbClr val="FFFFFF"/>
                </a:solidFill>
                <a:latin typeface="+mj-lt"/>
                <a:cs typeface="+mj-lt"/>
              </a:rPr>
              <a:t> </a:t>
            </a:r>
            <a:r>
              <a:rPr sz="1400" spc="75" dirty="0">
                <a:solidFill>
                  <a:srgbClr val="FFFFFF"/>
                </a:solidFill>
                <a:latin typeface="+mj-lt"/>
                <a:cs typeface="+mj-lt"/>
              </a:rPr>
              <a:t>conversation.</a:t>
            </a:r>
            <a:r>
              <a:rPr sz="1400" spc="25" dirty="0">
                <a:solidFill>
                  <a:srgbClr val="FFFFFF"/>
                </a:solidFill>
                <a:latin typeface="+mj-lt"/>
                <a:cs typeface="+mj-lt"/>
              </a:rPr>
              <a:t> </a:t>
            </a:r>
            <a:r>
              <a:rPr sz="1400" spc="105" dirty="0">
                <a:solidFill>
                  <a:srgbClr val="FFFFFF"/>
                </a:solidFill>
                <a:latin typeface="+mj-lt"/>
                <a:cs typeface="+mj-lt"/>
              </a:rPr>
              <a:t>While</a:t>
            </a:r>
            <a:r>
              <a:rPr sz="1400" spc="25" dirty="0">
                <a:solidFill>
                  <a:srgbClr val="FFFFFF"/>
                </a:solidFill>
                <a:latin typeface="+mj-lt"/>
                <a:cs typeface="+mj-lt"/>
              </a:rPr>
              <a:t> </a:t>
            </a:r>
            <a:r>
              <a:rPr sz="1400" spc="80" dirty="0">
                <a:solidFill>
                  <a:srgbClr val="FFFFFF"/>
                </a:solidFill>
                <a:latin typeface="+mj-lt"/>
                <a:cs typeface="+mj-lt"/>
              </a:rPr>
              <a:t>the</a:t>
            </a:r>
            <a:r>
              <a:rPr sz="1400" spc="25" dirty="0">
                <a:solidFill>
                  <a:srgbClr val="FFFFFF"/>
                </a:solidFill>
                <a:latin typeface="+mj-lt"/>
                <a:cs typeface="+mj-lt"/>
              </a:rPr>
              <a:t> </a:t>
            </a:r>
            <a:r>
              <a:rPr sz="1400" spc="125" dirty="0">
                <a:solidFill>
                  <a:srgbClr val="FFFFFF"/>
                </a:solidFill>
                <a:latin typeface="+mj-lt"/>
                <a:cs typeface="+mj-lt"/>
              </a:rPr>
              <a:t>System</a:t>
            </a:r>
            <a:r>
              <a:rPr sz="1400" spc="25" dirty="0">
                <a:solidFill>
                  <a:srgbClr val="FFFFFF"/>
                </a:solidFill>
                <a:latin typeface="+mj-lt"/>
                <a:cs typeface="+mj-lt"/>
              </a:rPr>
              <a:t> </a:t>
            </a:r>
            <a:r>
              <a:rPr sz="1400" spc="20" dirty="0">
                <a:solidFill>
                  <a:srgbClr val="FFFFFF"/>
                </a:solidFill>
                <a:latin typeface="+mj-lt"/>
                <a:cs typeface="+mj-lt"/>
              </a:rPr>
              <a:t>Role</a:t>
            </a:r>
            <a:r>
              <a:rPr sz="1400" spc="25" dirty="0">
                <a:solidFill>
                  <a:srgbClr val="FFFFFF"/>
                </a:solidFill>
                <a:latin typeface="+mj-lt"/>
                <a:cs typeface="+mj-lt"/>
              </a:rPr>
              <a:t> </a:t>
            </a:r>
            <a:r>
              <a:rPr sz="1400" spc="110" dirty="0">
                <a:solidFill>
                  <a:srgbClr val="FFFFFF"/>
                </a:solidFill>
                <a:latin typeface="+mj-lt"/>
                <a:cs typeface="+mj-lt"/>
              </a:rPr>
              <a:t>sets </a:t>
            </a:r>
            <a:r>
              <a:rPr sz="1400" spc="-600" dirty="0">
                <a:solidFill>
                  <a:srgbClr val="FFFFFF"/>
                </a:solidFill>
                <a:latin typeface="+mj-lt"/>
                <a:cs typeface="+mj-lt"/>
              </a:rPr>
              <a:t> </a:t>
            </a:r>
            <a:r>
              <a:rPr sz="1400" spc="80" dirty="0">
                <a:solidFill>
                  <a:srgbClr val="FFFFFF"/>
                </a:solidFill>
                <a:latin typeface="+mj-lt"/>
                <a:cs typeface="+mj-lt"/>
              </a:rPr>
              <a:t>the </a:t>
            </a:r>
            <a:r>
              <a:rPr sz="1400" spc="15" dirty="0">
                <a:solidFill>
                  <a:srgbClr val="FFFFFF"/>
                </a:solidFill>
                <a:latin typeface="+mj-lt"/>
                <a:cs typeface="+mj-lt"/>
              </a:rPr>
              <a:t>AI’s </a:t>
            </a:r>
            <a:r>
              <a:rPr sz="1400" spc="80" dirty="0">
                <a:solidFill>
                  <a:srgbClr val="FFFFFF"/>
                </a:solidFill>
                <a:latin typeface="+mj-lt"/>
                <a:cs typeface="+mj-lt"/>
              </a:rPr>
              <a:t>overall </a:t>
            </a:r>
            <a:r>
              <a:rPr sz="1400" spc="40" dirty="0">
                <a:solidFill>
                  <a:srgbClr val="FFFFFF"/>
                </a:solidFill>
                <a:latin typeface="+mj-lt"/>
                <a:cs typeface="+mj-lt"/>
              </a:rPr>
              <a:t>behavior, </a:t>
            </a:r>
            <a:r>
              <a:rPr sz="1400" spc="80" dirty="0">
                <a:solidFill>
                  <a:srgbClr val="FFFFFF"/>
                </a:solidFill>
                <a:latin typeface="+mj-lt"/>
                <a:cs typeface="+mj-lt"/>
              </a:rPr>
              <a:t>the </a:t>
            </a:r>
            <a:r>
              <a:rPr sz="1400" spc="85" dirty="0">
                <a:solidFill>
                  <a:srgbClr val="FFFFFF"/>
                </a:solidFill>
                <a:latin typeface="+mj-lt"/>
                <a:cs typeface="+mj-lt"/>
              </a:rPr>
              <a:t>Function </a:t>
            </a:r>
            <a:r>
              <a:rPr sz="1400" spc="20" dirty="0">
                <a:solidFill>
                  <a:srgbClr val="FFFFFF"/>
                </a:solidFill>
                <a:latin typeface="+mj-lt"/>
                <a:cs typeface="+mj-lt"/>
              </a:rPr>
              <a:t>Role </a:t>
            </a:r>
            <a:r>
              <a:rPr sz="1400" spc="114" dirty="0">
                <a:solidFill>
                  <a:srgbClr val="FFFFFF"/>
                </a:solidFill>
                <a:latin typeface="+mj-lt"/>
                <a:cs typeface="+mj-lt"/>
              </a:rPr>
              <a:t>focuses </a:t>
            </a:r>
            <a:r>
              <a:rPr sz="1400" spc="90" dirty="0">
                <a:solidFill>
                  <a:srgbClr val="FFFFFF"/>
                </a:solidFill>
                <a:latin typeface="+mj-lt"/>
                <a:cs typeface="+mj-lt"/>
              </a:rPr>
              <a:t>on </a:t>
            </a:r>
            <a:r>
              <a:rPr sz="1400" spc="120" dirty="0">
                <a:solidFill>
                  <a:srgbClr val="FFFFFF"/>
                </a:solidFill>
                <a:latin typeface="+mj-lt"/>
                <a:cs typeface="+mj-lt"/>
              </a:rPr>
              <a:t>carrying </a:t>
            </a:r>
            <a:r>
              <a:rPr sz="1400" spc="45" dirty="0">
                <a:solidFill>
                  <a:srgbClr val="FFFFFF"/>
                </a:solidFill>
                <a:latin typeface="+mj-lt"/>
                <a:cs typeface="+mj-lt"/>
              </a:rPr>
              <a:t>out </a:t>
            </a:r>
            <a:r>
              <a:rPr sz="1400" spc="100" dirty="0">
                <a:solidFill>
                  <a:srgbClr val="FFFFFF"/>
                </a:solidFill>
                <a:latin typeface="+mj-lt"/>
                <a:cs typeface="+mj-lt"/>
              </a:rPr>
              <a:t>certain </a:t>
            </a:r>
            <a:r>
              <a:rPr sz="1400" spc="105" dirty="0">
                <a:solidFill>
                  <a:srgbClr val="FFFFFF"/>
                </a:solidFill>
                <a:latin typeface="+mj-lt"/>
                <a:cs typeface="+mj-lt"/>
              </a:rPr>
              <a:t>actions </a:t>
            </a:r>
            <a:r>
              <a:rPr sz="1400" spc="20" dirty="0">
                <a:solidFill>
                  <a:srgbClr val="FFFFFF"/>
                </a:solidFill>
                <a:latin typeface="+mj-lt"/>
                <a:cs typeface="+mj-lt"/>
              </a:rPr>
              <a:t>or </a:t>
            </a:r>
            <a:r>
              <a:rPr sz="1400" spc="140" dirty="0">
                <a:solidFill>
                  <a:srgbClr val="FFFFFF"/>
                </a:solidFill>
                <a:latin typeface="+mj-lt"/>
                <a:cs typeface="+mj-lt"/>
              </a:rPr>
              <a:t>commands </a:t>
            </a:r>
            <a:r>
              <a:rPr sz="1400" spc="80" dirty="0">
                <a:solidFill>
                  <a:srgbClr val="FFFFFF"/>
                </a:solidFill>
                <a:latin typeface="+mj-lt"/>
                <a:cs typeface="+mj-lt"/>
              </a:rPr>
              <a:t>the </a:t>
            </a:r>
            <a:r>
              <a:rPr sz="1400" spc="85" dirty="0">
                <a:solidFill>
                  <a:srgbClr val="FFFFFF"/>
                </a:solidFill>
                <a:latin typeface="+mj-lt"/>
                <a:cs typeface="+mj-lt"/>
              </a:rPr>
              <a:t>user </a:t>
            </a:r>
            <a:r>
              <a:rPr sz="1400" spc="170" dirty="0">
                <a:solidFill>
                  <a:srgbClr val="FFFFFF"/>
                </a:solidFill>
                <a:latin typeface="+mj-lt"/>
                <a:cs typeface="+mj-lt"/>
              </a:rPr>
              <a:t>asks </a:t>
            </a:r>
            <a:r>
              <a:rPr sz="1400" spc="-35" dirty="0">
                <a:solidFill>
                  <a:srgbClr val="FFFFFF"/>
                </a:solidFill>
                <a:latin typeface="+mj-lt"/>
                <a:cs typeface="+mj-lt"/>
              </a:rPr>
              <a:t>for. </a:t>
            </a:r>
            <a:r>
              <a:rPr sz="1400" spc="-30" dirty="0">
                <a:solidFill>
                  <a:srgbClr val="FFFFFF"/>
                </a:solidFill>
                <a:latin typeface="+mj-lt"/>
                <a:cs typeface="+mj-lt"/>
              </a:rPr>
              <a:t> </a:t>
            </a:r>
            <a:r>
              <a:rPr sz="1400" spc="-25" dirty="0">
                <a:solidFill>
                  <a:srgbClr val="FFFFFF"/>
                </a:solidFill>
                <a:latin typeface="+mj-lt"/>
                <a:cs typeface="+mj-lt"/>
              </a:rPr>
              <a:t>It’s </a:t>
            </a:r>
            <a:r>
              <a:rPr sz="1400" spc="95" dirty="0">
                <a:solidFill>
                  <a:srgbClr val="FFFFFF"/>
                </a:solidFill>
                <a:latin typeface="+mj-lt"/>
                <a:cs typeface="+mj-lt"/>
              </a:rPr>
              <a:t>like </a:t>
            </a:r>
            <a:r>
              <a:rPr sz="1400" spc="125" dirty="0">
                <a:solidFill>
                  <a:srgbClr val="FFFFFF"/>
                </a:solidFill>
                <a:latin typeface="+mj-lt"/>
                <a:cs typeface="+mj-lt"/>
              </a:rPr>
              <a:t>a </a:t>
            </a:r>
            <a:r>
              <a:rPr sz="1400" spc="114" dirty="0">
                <a:solidFill>
                  <a:srgbClr val="FFFFFF"/>
                </a:solidFill>
                <a:latin typeface="+mj-lt"/>
                <a:cs typeface="+mj-lt"/>
              </a:rPr>
              <a:t>special </a:t>
            </a:r>
            <a:r>
              <a:rPr sz="1400" spc="65" dirty="0">
                <a:solidFill>
                  <a:srgbClr val="FFFFFF"/>
                </a:solidFill>
                <a:latin typeface="+mj-lt"/>
                <a:cs typeface="+mj-lt"/>
              </a:rPr>
              <a:t>feature </a:t>
            </a:r>
            <a:r>
              <a:rPr sz="1400" spc="114" dirty="0">
                <a:solidFill>
                  <a:srgbClr val="FFFFFF"/>
                </a:solidFill>
                <a:latin typeface="+mj-lt"/>
                <a:cs typeface="+mj-lt"/>
              </a:rPr>
              <a:t>in </a:t>
            </a:r>
            <a:r>
              <a:rPr sz="1400" spc="80" dirty="0">
                <a:solidFill>
                  <a:srgbClr val="FFFFFF"/>
                </a:solidFill>
                <a:latin typeface="+mj-lt"/>
                <a:cs typeface="+mj-lt"/>
              </a:rPr>
              <a:t>the </a:t>
            </a:r>
            <a:r>
              <a:rPr sz="1400" spc="-45" dirty="0">
                <a:solidFill>
                  <a:srgbClr val="FFFFFF"/>
                </a:solidFill>
                <a:latin typeface="+mj-lt"/>
                <a:cs typeface="+mj-lt"/>
              </a:rPr>
              <a:t>AI, </a:t>
            </a:r>
            <a:r>
              <a:rPr sz="1400" spc="110" dirty="0">
                <a:solidFill>
                  <a:srgbClr val="FFFFFF"/>
                </a:solidFill>
                <a:latin typeface="+mj-lt"/>
                <a:cs typeface="+mj-lt"/>
              </a:rPr>
              <a:t>used </a:t>
            </a:r>
            <a:r>
              <a:rPr sz="1400" spc="185" dirty="0">
                <a:solidFill>
                  <a:srgbClr val="FFFFFF"/>
                </a:solidFill>
                <a:latin typeface="+mj-lt"/>
                <a:cs typeface="+mj-lt"/>
              </a:rPr>
              <a:t>when </a:t>
            </a:r>
            <a:r>
              <a:rPr sz="1400" spc="105" dirty="0">
                <a:solidFill>
                  <a:srgbClr val="FFFFFF"/>
                </a:solidFill>
                <a:latin typeface="+mj-lt"/>
                <a:cs typeface="+mj-lt"/>
              </a:rPr>
              <a:t>needed </a:t>
            </a:r>
            <a:r>
              <a:rPr sz="1400" spc="15" dirty="0">
                <a:solidFill>
                  <a:srgbClr val="FFFFFF"/>
                </a:solidFill>
                <a:latin typeface="+mj-lt"/>
                <a:cs typeface="+mj-lt"/>
              </a:rPr>
              <a:t>to </a:t>
            </a:r>
            <a:r>
              <a:rPr sz="1400" spc="70" dirty="0">
                <a:solidFill>
                  <a:srgbClr val="FFFFFF"/>
                </a:solidFill>
                <a:latin typeface="+mj-lt"/>
                <a:cs typeface="+mj-lt"/>
              </a:rPr>
              <a:t>perform </a:t>
            </a:r>
            <a:r>
              <a:rPr sz="1400" spc="90" dirty="0">
                <a:solidFill>
                  <a:srgbClr val="FFFFFF"/>
                </a:solidFill>
                <a:latin typeface="+mj-lt"/>
                <a:cs typeface="+mj-lt"/>
              </a:rPr>
              <a:t>specific </a:t>
            </a:r>
            <a:r>
              <a:rPr sz="1400" spc="100" dirty="0">
                <a:solidFill>
                  <a:srgbClr val="FFFFFF"/>
                </a:solidFill>
                <a:latin typeface="+mj-lt"/>
                <a:cs typeface="+mj-lt"/>
              </a:rPr>
              <a:t>functions </a:t>
            </a:r>
            <a:r>
              <a:rPr sz="1400" spc="140" dirty="0">
                <a:solidFill>
                  <a:srgbClr val="FFFFFF"/>
                </a:solidFill>
                <a:latin typeface="+mj-lt"/>
                <a:cs typeface="+mj-lt"/>
              </a:rPr>
              <a:t>such </a:t>
            </a:r>
            <a:r>
              <a:rPr sz="1400" spc="145" dirty="0">
                <a:solidFill>
                  <a:srgbClr val="FFFFFF"/>
                </a:solidFill>
                <a:latin typeface="+mj-lt"/>
                <a:cs typeface="+mj-lt"/>
              </a:rPr>
              <a:t>as </a:t>
            </a:r>
            <a:r>
              <a:rPr sz="1400" spc="80" dirty="0">
                <a:solidFill>
                  <a:srgbClr val="FFFFFF"/>
                </a:solidFill>
                <a:latin typeface="+mj-lt"/>
                <a:cs typeface="+mj-lt"/>
              </a:rPr>
              <a:t>calculations, </a:t>
            </a:r>
            <a:r>
              <a:rPr sz="1400" spc="105" dirty="0">
                <a:solidFill>
                  <a:srgbClr val="FFFFFF"/>
                </a:solidFill>
                <a:latin typeface="+mj-lt"/>
                <a:cs typeface="+mj-lt"/>
              </a:rPr>
              <a:t>fetching </a:t>
            </a:r>
            <a:r>
              <a:rPr sz="1400" spc="110" dirty="0">
                <a:solidFill>
                  <a:srgbClr val="FFFFFF"/>
                </a:solidFill>
                <a:latin typeface="+mj-lt"/>
                <a:cs typeface="+mj-lt"/>
              </a:rPr>
              <a:t> </a:t>
            </a:r>
            <a:r>
              <a:rPr sz="1400" spc="25" dirty="0">
                <a:solidFill>
                  <a:srgbClr val="FFFFFF"/>
                </a:solidFill>
                <a:latin typeface="+mj-lt"/>
                <a:cs typeface="+mj-lt"/>
              </a:rPr>
              <a:t>data, </a:t>
            </a:r>
            <a:r>
              <a:rPr sz="1400" spc="20" dirty="0">
                <a:solidFill>
                  <a:srgbClr val="FFFFFF"/>
                </a:solidFill>
                <a:latin typeface="+mj-lt"/>
                <a:cs typeface="+mj-lt"/>
              </a:rPr>
              <a:t>or </a:t>
            </a:r>
            <a:r>
              <a:rPr sz="1400" spc="55" dirty="0">
                <a:solidFill>
                  <a:srgbClr val="FFFFFF"/>
                </a:solidFill>
                <a:latin typeface="+mj-lt"/>
                <a:cs typeface="+mj-lt"/>
              </a:rPr>
              <a:t>other </a:t>
            </a:r>
            <a:r>
              <a:rPr sz="1400" spc="140" dirty="0">
                <a:solidFill>
                  <a:srgbClr val="FFFFFF"/>
                </a:solidFill>
                <a:latin typeface="+mj-lt"/>
                <a:cs typeface="+mj-lt"/>
              </a:rPr>
              <a:t>tasks </a:t>
            </a:r>
            <a:r>
              <a:rPr sz="1400" spc="85" dirty="0">
                <a:solidFill>
                  <a:srgbClr val="FFFFFF"/>
                </a:solidFill>
                <a:latin typeface="+mj-lt"/>
                <a:cs typeface="+mj-lt"/>
              </a:rPr>
              <a:t>beyond </a:t>
            </a:r>
            <a:r>
              <a:rPr sz="1400" spc="45" dirty="0">
                <a:solidFill>
                  <a:srgbClr val="FFFFFF"/>
                </a:solidFill>
                <a:latin typeface="+mj-lt"/>
                <a:cs typeface="+mj-lt"/>
              </a:rPr>
              <a:t>just </a:t>
            </a:r>
            <a:r>
              <a:rPr sz="1400" spc="90" dirty="0">
                <a:solidFill>
                  <a:srgbClr val="FFFFFF"/>
                </a:solidFill>
                <a:latin typeface="+mj-lt"/>
                <a:cs typeface="+mj-lt"/>
              </a:rPr>
              <a:t>talking. </a:t>
            </a:r>
            <a:r>
              <a:rPr sz="1400" spc="140" dirty="0">
                <a:solidFill>
                  <a:srgbClr val="FFFFFF"/>
                </a:solidFill>
                <a:latin typeface="+mj-lt"/>
                <a:cs typeface="+mj-lt"/>
              </a:rPr>
              <a:t>This </a:t>
            </a:r>
            <a:r>
              <a:rPr sz="1400" spc="35" dirty="0">
                <a:solidFill>
                  <a:srgbClr val="FFFFFF"/>
                </a:solidFill>
                <a:latin typeface="+mj-lt"/>
                <a:cs typeface="+mj-lt"/>
              </a:rPr>
              <a:t>role </a:t>
            </a:r>
            <a:r>
              <a:rPr sz="1400" spc="130" dirty="0">
                <a:solidFill>
                  <a:srgbClr val="FFFFFF"/>
                </a:solidFill>
                <a:latin typeface="+mj-lt"/>
                <a:cs typeface="+mj-lt"/>
              </a:rPr>
              <a:t>allows </a:t>
            </a:r>
            <a:r>
              <a:rPr sz="1400" spc="80" dirty="0">
                <a:solidFill>
                  <a:srgbClr val="FFFFFF"/>
                </a:solidFill>
                <a:latin typeface="+mj-lt"/>
                <a:cs typeface="+mj-lt"/>
              </a:rPr>
              <a:t>the </a:t>
            </a:r>
            <a:r>
              <a:rPr sz="1400" spc="25" dirty="0">
                <a:solidFill>
                  <a:srgbClr val="FFFFFF"/>
                </a:solidFill>
                <a:latin typeface="+mj-lt"/>
                <a:cs typeface="+mj-lt"/>
              </a:rPr>
              <a:t>AI </a:t>
            </a:r>
            <a:r>
              <a:rPr sz="1400" spc="15" dirty="0">
                <a:solidFill>
                  <a:srgbClr val="FFFFFF"/>
                </a:solidFill>
                <a:latin typeface="+mj-lt"/>
                <a:cs typeface="+mj-lt"/>
              </a:rPr>
              <a:t>to </a:t>
            </a:r>
            <a:r>
              <a:rPr sz="1400" spc="50" dirty="0">
                <a:solidFill>
                  <a:srgbClr val="FFFFFF"/>
                </a:solidFill>
                <a:latin typeface="+mj-lt"/>
                <a:cs typeface="+mj-lt"/>
              </a:rPr>
              <a:t>offer </a:t>
            </a:r>
            <a:r>
              <a:rPr sz="1400" spc="90" dirty="0">
                <a:solidFill>
                  <a:srgbClr val="FFFFFF"/>
                </a:solidFill>
                <a:latin typeface="+mj-lt"/>
                <a:cs typeface="+mj-lt"/>
              </a:rPr>
              <a:t>practical </a:t>
            </a:r>
            <a:r>
              <a:rPr sz="1400" spc="80" dirty="0">
                <a:solidFill>
                  <a:srgbClr val="FFFFFF"/>
                </a:solidFill>
                <a:latin typeface="+mj-lt"/>
                <a:cs typeface="+mj-lt"/>
              </a:rPr>
              <a:t>help </a:t>
            </a:r>
            <a:r>
              <a:rPr sz="1400" spc="114" dirty="0">
                <a:solidFill>
                  <a:srgbClr val="FFFFFF"/>
                </a:solidFill>
                <a:latin typeface="+mj-lt"/>
                <a:cs typeface="+mj-lt"/>
              </a:rPr>
              <a:t>in </a:t>
            </a:r>
            <a:r>
              <a:rPr sz="1400" spc="70" dirty="0">
                <a:solidFill>
                  <a:srgbClr val="FFFFFF"/>
                </a:solidFill>
                <a:latin typeface="+mj-lt"/>
                <a:cs typeface="+mj-lt"/>
              </a:rPr>
              <a:t>addition </a:t>
            </a:r>
            <a:r>
              <a:rPr sz="1400" spc="15" dirty="0">
                <a:solidFill>
                  <a:srgbClr val="FFFFFF"/>
                </a:solidFill>
                <a:latin typeface="+mj-lt"/>
                <a:cs typeface="+mj-lt"/>
              </a:rPr>
              <a:t>to </a:t>
            </a:r>
            <a:r>
              <a:rPr sz="1400" spc="90" dirty="0">
                <a:solidFill>
                  <a:srgbClr val="FFFFFF"/>
                </a:solidFill>
                <a:latin typeface="+mj-lt"/>
                <a:cs typeface="+mj-lt"/>
              </a:rPr>
              <a:t>conversational </a:t>
            </a:r>
            <a:r>
              <a:rPr sz="1400" spc="95" dirty="0">
                <a:solidFill>
                  <a:srgbClr val="FFFFFF"/>
                </a:solidFill>
                <a:latin typeface="+mj-lt"/>
                <a:cs typeface="+mj-lt"/>
              </a:rPr>
              <a:t> </a:t>
            </a:r>
            <a:r>
              <a:rPr sz="1400" spc="85" dirty="0">
                <a:solidFill>
                  <a:srgbClr val="FFFFFF"/>
                </a:solidFill>
                <a:latin typeface="+mj-lt"/>
                <a:cs typeface="+mj-lt"/>
              </a:rPr>
              <a:t>responses.</a:t>
            </a:r>
            <a:endParaRPr sz="1400">
              <a:latin typeface="+mj-lt"/>
              <a:cs typeface="+mj-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627245" y="4714875"/>
            <a:ext cx="7094855" cy="1778635"/>
          </a:xfrm>
          <a:prstGeom prst="rect">
            <a:avLst/>
          </a:prstGeom>
        </p:spPr>
        <p:txBody>
          <a:bodyPr vert="horz" wrap="square" lIns="0" tIns="6930" rIns="0" bIns="0" rtlCol="0">
            <a:spAutoFit/>
          </a:bodyPr>
          <a:lstStyle/>
          <a:p>
            <a:pPr marL="12700">
              <a:lnSpc>
                <a:spcPct val="100000"/>
              </a:lnSpc>
              <a:spcBef>
                <a:spcPts val="100"/>
              </a:spcBef>
            </a:pPr>
            <a:r>
              <a:rPr lang="pt-PT" sz="5755" b="1" spc="1235" dirty="0">
                <a:gradFill>
                  <a:gsLst>
                    <a:gs pos="0">
                      <a:srgbClr val="14CD68"/>
                    </a:gs>
                    <a:gs pos="100000">
                      <a:srgbClr val="0B6E38"/>
                    </a:gs>
                  </a:gsLst>
                  <a:lin scaled="0"/>
                </a:gradFill>
              </a:rPr>
              <a:t>STRUCTURED </a:t>
            </a:r>
            <a:br>
              <a:rPr lang="pt-PT" sz="5755" b="1" spc="1235" dirty="0">
                <a:gradFill>
                  <a:gsLst>
                    <a:gs pos="0">
                      <a:srgbClr val="14CD68"/>
                    </a:gs>
                    <a:gs pos="100000">
                      <a:srgbClr val="0B6E38"/>
                    </a:gs>
                  </a:gsLst>
                  <a:lin scaled="0"/>
                </a:gradFill>
              </a:rPr>
            </a:br>
            <a:r>
              <a:rPr lang="pt-PT" sz="5755" b="1" spc="1235" dirty="0">
                <a:gradFill>
                  <a:gsLst>
                    <a:gs pos="0">
                      <a:srgbClr val="14CD68"/>
                    </a:gs>
                    <a:gs pos="100000">
                      <a:srgbClr val="0B6E38"/>
                    </a:gs>
                  </a:gsLst>
                  <a:lin scaled="0"/>
                </a:gradFill>
              </a:rPr>
              <a:t>OUTPUT</a:t>
            </a:r>
            <a:endParaRPr lang="pt-PT" sz="5755" b="1" spc="1235" dirty="0">
              <a:gradFill>
                <a:gsLst>
                  <a:gs pos="0">
                    <a:srgbClr val="14CD68"/>
                  </a:gs>
                  <a:gs pos="100000">
                    <a:srgbClr val="0B6E38"/>
                  </a:gs>
                </a:gsLst>
                <a:lin scaled="0"/>
              </a:gra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12065" y="-40005"/>
            <a:ext cx="608139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961890" cy="3926840"/>
          </a:xfrm>
          <a:prstGeom prst="rect">
            <a:avLst/>
          </a:prstGeom>
          <a:noFill/>
        </p:spPr>
        <p:txBody>
          <a:bodyPr wrap="square" rtlCol="0">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Introduction</a:t>
            </a:r>
            <a:endParaRPr lang="pt-PT" altLang="en-US">
              <a:solidFill>
                <a:schemeClr val="bg1"/>
              </a:solidFill>
              <a:latin typeface="Swiss921 BT" panose="020B0806030502050204" charset="0"/>
              <a:cs typeface="Swiss921 BT" panose="020B0806030502050204" charset="0"/>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Topic 1: Generative AI – Concepts and Advantages</a:t>
            </a:r>
            <a:endParaRPr lang="pt-PT" altLang="en-US">
              <a:solidFill>
                <a:schemeClr val="bg1"/>
              </a:solidFill>
              <a:latin typeface="Swiss921 BT" panose="020B0806030502050204" charset="0"/>
              <a:cs typeface="Swiss921 BT" panose="020B0806030502050204" charset="0"/>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Topic 2: Getting to Know OpenAI and AWS Bedrock</a:t>
            </a:r>
            <a:endParaRPr lang="pt-PT" altLang="en-US">
              <a:solidFill>
                <a:schemeClr val="bg1"/>
              </a:solidFill>
              <a:latin typeface="Swiss921 BT" panose="020B0806030502050204" charset="0"/>
              <a:cs typeface="Swiss921 BT" panose="020B0806030502050204" charset="0"/>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Topic 3: Integration: Spring AI with OpenAI (ChatGPT)</a:t>
            </a:r>
            <a:endParaRPr lang="pt-PT" altLang="en-US">
              <a:solidFill>
                <a:schemeClr val="bg1"/>
              </a:solidFill>
              <a:latin typeface="Swiss921 BT" panose="020B0806030502050204" charset="0"/>
              <a:cs typeface="Swiss921 BT" panose="020B0806030502050204" charset="0"/>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Topic 4: Integration: Spring AI with AWS (Bedrock)</a:t>
            </a:r>
            <a:endParaRPr lang="pt-PT" altLang="en-US">
              <a:solidFill>
                <a:schemeClr val="bg1"/>
              </a:solidFill>
              <a:latin typeface="Swiss921 BT" panose="020B0806030502050204" charset="0"/>
              <a:cs typeface="Swiss921 BT" panose="020B0806030502050204" charset="0"/>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5: </a:t>
            </a:r>
            <a:r>
              <a:rPr lang="pt-PT" altLang="en-US">
                <a:solidFill>
                  <a:schemeClr val="bg1"/>
                </a:solidFill>
                <a:latin typeface="Swiss921 BT" panose="020B0806030502050204" charset="0"/>
                <a:cs typeface="Swiss921 BT" panose="020B0806030502050204" charset="0"/>
                <a:sym typeface="+mn-ea"/>
              </a:rPr>
              <a:t>Presentation of the integration architecture AWS Bedrock</a:t>
            </a:r>
            <a:endParaRPr lang="pt-PT" altLang="en-US">
              <a:solidFill>
                <a:schemeClr val="bg1"/>
              </a:solidFill>
              <a:latin typeface="Swiss921 BT" panose="020B0806030502050204" charset="0"/>
              <a:cs typeface="Swiss921 BT" panose="020B0806030502050204" charset="0"/>
              <a:sym typeface="+mn-ea"/>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Conclusion</a:t>
            </a:r>
            <a:endParaRPr lang="pt-PT" altLang="en-US">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91820" y="366713"/>
            <a:ext cx="7218045" cy="855980"/>
          </a:xfrm>
          <a:prstGeom prst="rect">
            <a:avLst/>
          </a:prstGeom>
        </p:spPr>
        <p:txBody>
          <a:bodyPr vert="horz" wrap="square" lIns="0" tIns="30148" rIns="0" bIns="0" rtlCol="0">
            <a:spAutoFit/>
          </a:bodyPr>
          <a:lstStyle/>
          <a:p>
            <a:pPr marL="16510">
              <a:lnSpc>
                <a:spcPct val="100000"/>
              </a:lnSpc>
              <a:spcBef>
                <a:spcPts val="435"/>
              </a:spcBef>
            </a:pPr>
            <a:r>
              <a:rPr sz="2865" spc="459" dirty="0">
                <a:solidFill>
                  <a:schemeClr val="bg1"/>
                </a:solidFill>
                <a:latin typeface="+mn-lt"/>
                <a:cs typeface="+mn-lt"/>
              </a:rPr>
              <a:t>Output</a:t>
            </a:r>
            <a:r>
              <a:rPr sz="2865" spc="-180" dirty="0">
                <a:solidFill>
                  <a:schemeClr val="bg1"/>
                </a:solidFill>
                <a:latin typeface="+mn-lt"/>
                <a:cs typeface="+mn-lt"/>
              </a:rPr>
              <a:t> </a:t>
            </a:r>
            <a:r>
              <a:rPr sz="2865" spc="459" dirty="0">
                <a:solidFill>
                  <a:schemeClr val="bg1"/>
                </a:solidFill>
                <a:latin typeface="+mn-lt"/>
                <a:cs typeface="+mn-lt"/>
              </a:rPr>
              <a:t>Parsing</a:t>
            </a:r>
            <a:endParaRPr sz="2865">
              <a:solidFill>
                <a:schemeClr val="bg1"/>
              </a:solidFill>
              <a:latin typeface="+mn-lt"/>
              <a:cs typeface="+mn-lt"/>
            </a:endParaRPr>
          </a:p>
          <a:p>
            <a:pPr marL="12700">
              <a:lnSpc>
                <a:spcPct val="100000"/>
              </a:lnSpc>
              <a:spcBef>
                <a:spcPts val="260"/>
              </a:spcBef>
            </a:pPr>
            <a:r>
              <a:rPr sz="2290" spc="185" dirty="0">
                <a:solidFill>
                  <a:schemeClr val="bg1"/>
                </a:solidFill>
                <a:latin typeface="+mn-lt"/>
                <a:cs typeface="+mn-lt"/>
              </a:rPr>
              <a:t>Challenges</a:t>
            </a:r>
            <a:r>
              <a:rPr sz="2290" spc="5" dirty="0">
                <a:solidFill>
                  <a:schemeClr val="bg1"/>
                </a:solidFill>
                <a:latin typeface="+mn-lt"/>
                <a:cs typeface="+mn-lt"/>
              </a:rPr>
              <a:t> </a:t>
            </a:r>
            <a:r>
              <a:rPr sz="2290" spc="260" dirty="0">
                <a:solidFill>
                  <a:schemeClr val="bg1"/>
                </a:solidFill>
                <a:latin typeface="+mn-lt"/>
                <a:cs typeface="+mn-lt"/>
              </a:rPr>
              <a:t>with</a:t>
            </a:r>
            <a:r>
              <a:rPr sz="2290" spc="5" dirty="0">
                <a:solidFill>
                  <a:schemeClr val="bg1"/>
                </a:solidFill>
                <a:latin typeface="+mn-lt"/>
                <a:cs typeface="+mn-lt"/>
              </a:rPr>
              <a:t> </a:t>
            </a:r>
            <a:r>
              <a:rPr sz="2290" spc="185" dirty="0">
                <a:solidFill>
                  <a:schemeClr val="bg1"/>
                </a:solidFill>
                <a:latin typeface="+mn-lt"/>
                <a:cs typeface="+mn-lt"/>
              </a:rPr>
              <a:t>handling</a:t>
            </a:r>
            <a:r>
              <a:rPr sz="2290" spc="10" dirty="0">
                <a:solidFill>
                  <a:schemeClr val="bg1"/>
                </a:solidFill>
                <a:latin typeface="+mn-lt"/>
                <a:cs typeface="+mn-lt"/>
              </a:rPr>
              <a:t> </a:t>
            </a:r>
            <a:r>
              <a:rPr sz="2290" spc="145" dirty="0">
                <a:solidFill>
                  <a:schemeClr val="bg1"/>
                </a:solidFill>
                <a:latin typeface="+mn-lt"/>
                <a:cs typeface="+mn-lt"/>
              </a:rPr>
              <a:t>the</a:t>
            </a:r>
            <a:r>
              <a:rPr sz="2290" spc="5" dirty="0">
                <a:solidFill>
                  <a:schemeClr val="bg1"/>
                </a:solidFill>
                <a:latin typeface="+mn-lt"/>
                <a:cs typeface="+mn-lt"/>
              </a:rPr>
              <a:t> </a:t>
            </a:r>
            <a:r>
              <a:rPr sz="2290" spc="185" dirty="0">
                <a:solidFill>
                  <a:schemeClr val="bg1"/>
                </a:solidFill>
                <a:latin typeface="+mn-lt"/>
                <a:cs typeface="+mn-lt"/>
              </a:rPr>
              <a:t>response</a:t>
            </a:r>
            <a:endParaRPr sz="2290" spc="185" dirty="0">
              <a:solidFill>
                <a:schemeClr val="bg1"/>
              </a:solidFill>
              <a:latin typeface="+mn-lt"/>
              <a:cs typeface="+mn-lt"/>
            </a:endParaRPr>
          </a:p>
        </p:txBody>
      </p:sp>
      <p:sp>
        <p:nvSpPr>
          <p:cNvPr id="3" name="object 3"/>
          <p:cNvSpPr txBox="1"/>
          <p:nvPr/>
        </p:nvSpPr>
        <p:spPr>
          <a:xfrm>
            <a:off x="1107440" y="1431290"/>
            <a:ext cx="8994140" cy="3286760"/>
          </a:xfrm>
          <a:prstGeom prst="rect">
            <a:avLst/>
          </a:prstGeom>
        </p:spPr>
        <p:txBody>
          <a:bodyPr vert="horz" wrap="square" lIns="0" tIns="8663" rIns="0" bIns="0" rtlCol="0">
            <a:spAutoFit/>
          </a:bodyPr>
          <a:lstStyle/>
          <a:p>
            <a:pPr marL="478155" indent="-466090">
              <a:lnSpc>
                <a:spcPct val="150000"/>
              </a:lnSpc>
              <a:spcBef>
                <a:spcPts val="125"/>
              </a:spcBef>
              <a:buSzPct val="124000"/>
              <a:buFont typeface="Courier New"/>
              <a:buChar char="•"/>
              <a:tabLst>
                <a:tab pos="478790" algn="l"/>
              </a:tabLst>
            </a:pPr>
            <a:endParaRPr sz="1965">
              <a:solidFill>
                <a:schemeClr val="bg1"/>
              </a:solidFill>
              <a:latin typeface="+mj-lt"/>
              <a:cs typeface="+mj-lt"/>
            </a:endParaRPr>
          </a:p>
          <a:p>
            <a:pPr marL="12065" indent="0">
              <a:lnSpc>
                <a:spcPct val="150000"/>
              </a:lnSpc>
              <a:spcBef>
                <a:spcPts val="125"/>
              </a:spcBef>
              <a:buSzPct val="124000"/>
              <a:buFont typeface="Courier New"/>
              <a:buNone/>
              <a:tabLst>
                <a:tab pos="478790" algn="l"/>
              </a:tabLst>
            </a:pPr>
            <a:r>
              <a:rPr sz="1965">
                <a:solidFill>
                  <a:schemeClr val="bg1"/>
                </a:solidFill>
                <a:latin typeface="+mj-lt"/>
                <a:cs typeface="+mj-lt"/>
              </a:rPr>
              <a:t>The Challenge</a:t>
            </a:r>
            <a:endParaRPr sz="1965">
              <a:solidFill>
                <a:schemeClr val="bg1"/>
              </a:solidFill>
              <a:latin typeface="+mj-lt"/>
              <a:cs typeface="+mj-lt"/>
            </a:endParaRPr>
          </a:p>
          <a:p>
            <a:pPr marL="478155" indent="-466090">
              <a:lnSpc>
                <a:spcPct val="150000"/>
              </a:lnSpc>
              <a:spcBef>
                <a:spcPts val="125"/>
              </a:spcBef>
              <a:buSzPct val="124000"/>
              <a:buFont typeface="Courier New"/>
              <a:buChar char="•"/>
              <a:tabLst>
                <a:tab pos="478790" algn="l"/>
              </a:tabLst>
            </a:pPr>
            <a:r>
              <a:rPr sz="1965">
                <a:solidFill>
                  <a:schemeClr val="bg1"/>
                </a:solidFill>
                <a:latin typeface="+mj-lt"/>
                <a:cs typeface="+mj-lt"/>
              </a:rPr>
              <a:t>Output of Generative LLM is a java.util.String</a:t>
            </a:r>
            <a:endParaRPr sz="1965">
              <a:solidFill>
                <a:schemeClr val="bg1"/>
              </a:solidFill>
              <a:latin typeface="+mj-lt"/>
              <a:cs typeface="+mj-lt"/>
            </a:endParaRPr>
          </a:p>
          <a:p>
            <a:pPr marL="478155" indent="-466090">
              <a:lnSpc>
                <a:spcPct val="150000"/>
              </a:lnSpc>
              <a:spcBef>
                <a:spcPts val="125"/>
              </a:spcBef>
              <a:buSzPct val="124000"/>
              <a:buFont typeface="Courier New"/>
              <a:buChar char="•"/>
              <a:tabLst>
                <a:tab pos="478790" algn="l"/>
              </a:tabLst>
            </a:pPr>
            <a:r>
              <a:rPr sz="1965">
                <a:solidFill>
                  <a:schemeClr val="bg1"/>
                </a:solidFill>
                <a:latin typeface="+mj-lt"/>
                <a:cs typeface="+mj-lt"/>
              </a:rPr>
              <a:t>Even if you ask for JSON, you get a JSON String</a:t>
            </a:r>
            <a:endParaRPr sz="1965">
              <a:solidFill>
                <a:schemeClr val="bg1"/>
              </a:solidFill>
              <a:latin typeface="+mj-lt"/>
              <a:cs typeface="+mj-lt"/>
            </a:endParaRPr>
          </a:p>
          <a:p>
            <a:pPr marL="478155" indent="-466090">
              <a:lnSpc>
                <a:spcPct val="150000"/>
              </a:lnSpc>
              <a:spcBef>
                <a:spcPts val="125"/>
              </a:spcBef>
              <a:buSzPct val="124000"/>
              <a:buFont typeface="Courier New"/>
              <a:buChar char="•"/>
              <a:tabLst>
                <a:tab pos="478790" algn="l"/>
              </a:tabLst>
            </a:pPr>
            <a:r>
              <a:rPr sz="1965">
                <a:solidFill>
                  <a:schemeClr val="bg1"/>
                </a:solidFill>
                <a:latin typeface="+mj-lt"/>
                <a:cs typeface="+mj-lt"/>
              </a:rPr>
              <a:t>ChatGPT</a:t>
            </a:r>
            <a:r>
              <a:rPr lang="pt-PT" sz="1965">
                <a:solidFill>
                  <a:schemeClr val="bg1"/>
                </a:solidFill>
                <a:latin typeface="+mj-lt"/>
                <a:cs typeface="+mj-lt"/>
              </a:rPr>
              <a:t> </a:t>
            </a:r>
            <a:r>
              <a:rPr sz="1965">
                <a:solidFill>
                  <a:schemeClr val="bg1"/>
                </a:solidFill>
                <a:latin typeface="+mj-lt"/>
                <a:cs typeface="+mj-lt"/>
              </a:rPr>
              <a:t>wants to chat, not reply in JSON</a:t>
            </a:r>
            <a:endParaRPr sz="1965">
              <a:solidFill>
                <a:schemeClr val="bg1"/>
              </a:solidFill>
              <a:latin typeface="+mj-lt"/>
              <a:cs typeface="+mj-lt"/>
            </a:endParaRPr>
          </a:p>
          <a:p>
            <a:pPr marL="478155" indent="-466090">
              <a:lnSpc>
                <a:spcPct val="150000"/>
              </a:lnSpc>
              <a:spcBef>
                <a:spcPts val="125"/>
              </a:spcBef>
              <a:buSzPct val="124000"/>
              <a:buFont typeface="Courier New"/>
              <a:buChar char="•"/>
              <a:tabLst>
                <a:tab pos="478790" algn="l"/>
              </a:tabLst>
            </a:pPr>
            <a:r>
              <a:rPr sz="1965">
                <a:solidFill>
                  <a:schemeClr val="bg1"/>
                </a:solidFill>
                <a:latin typeface="+mj-lt"/>
                <a:cs typeface="+mj-lt"/>
              </a:rPr>
              <a:t>OpenAI has introduced a new feature to help with this</a:t>
            </a:r>
            <a:endParaRPr sz="1965">
              <a:solidFill>
                <a:schemeClr val="bg1"/>
              </a:solidFill>
              <a:latin typeface="+mj-lt"/>
              <a:cs typeface="+mj-lt"/>
            </a:endParaRPr>
          </a:p>
          <a:p>
            <a:pPr marL="478155" indent="-466090">
              <a:lnSpc>
                <a:spcPct val="150000"/>
              </a:lnSpc>
              <a:spcBef>
                <a:spcPts val="125"/>
              </a:spcBef>
              <a:buSzPct val="124000"/>
              <a:buFont typeface="Courier New"/>
              <a:buChar char="•"/>
              <a:tabLst>
                <a:tab pos="478790" algn="l"/>
              </a:tabLst>
            </a:pPr>
            <a:r>
              <a:rPr sz="1965">
                <a:solidFill>
                  <a:schemeClr val="bg1"/>
                </a:solidFill>
                <a:latin typeface="+mj-lt"/>
                <a:cs typeface="+mj-lt"/>
              </a:rPr>
              <a:t>Spring AI’s OutputParser uses refined prompts to desired results</a:t>
            </a:r>
            <a:endParaRPr sz="1965">
              <a:solidFill>
                <a:schemeClr val="bg1"/>
              </a:solidFill>
              <a:latin typeface="+mj-lt"/>
              <a:cs typeface="+mj-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1439545" y="4150995"/>
            <a:ext cx="9927590" cy="1753235"/>
          </a:xfrm>
          <a:prstGeom prst="rect">
            <a:avLst/>
          </a:prstGeom>
          <a:noFill/>
        </p:spPr>
        <p:txBody>
          <a:bodyPr wrap="none" rtlCol="0">
            <a:spAutoFit/>
          </a:bodyPr>
          <a:p>
            <a:pPr algn="ctr"/>
            <a:r>
              <a:rPr sz="5400" b="1">
                <a:gradFill>
                  <a:gsLst>
                    <a:gs pos="0">
                      <a:srgbClr val="14CD68"/>
                    </a:gs>
                    <a:gs pos="100000">
                      <a:srgbClr val="0B6E38"/>
                    </a:gs>
                  </a:gsLst>
                  <a:lin scaled="0"/>
                </a:gradFill>
              </a:rPr>
              <a:t>RETRIEVAL  AUGMENTED </a:t>
            </a:r>
            <a:endParaRPr sz="5400" b="1">
              <a:gradFill>
                <a:gsLst>
                  <a:gs pos="0">
                    <a:srgbClr val="14CD68"/>
                  </a:gs>
                  <a:gs pos="100000">
                    <a:srgbClr val="0B6E38"/>
                  </a:gs>
                </a:gsLst>
                <a:lin scaled="0"/>
              </a:gradFill>
            </a:endParaRPr>
          </a:p>
          <a:p>
            <a:pPr algn="ctr"/>
            <a:r>
              <a:rPr sz="5400" b="1">
                <a:gradFill>
                  <a:gsLst>
                    <a:gs pos="0">
                      <a:srgbClr val="14CD68"/>
                    </a:gs>
                    <a:gs pos="100000">
                      <a:srgbClr val="0B6E38"/>
                    </a:gs>
                  </a:gsLst>
                  <a:lin scaled="0"/>
                </a:gradFill>
              </a:rPr>
              <a:t>GENERATION</a:t>
            </a:r>
            <a:endParaRPr sz="5400" b="1">
              <a:gradFill>
                <a:gsLst>
                  <a:gs pos="0">
                    <a:srgbClr val="14CD68"/>
                  </a:gs>
                  <a:gs pos="100000">
                    <a:srgbClr val="0B6E38"/>
                  </a:gs>
                </a:gsLst>
                <a:lin scaled="0"/>
              </a:gra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8615" y="398463"/>
            <a:ext cx="8593455" cy="448945"/>
          </a:xfrm>
          <a:prstGeom prst="rect">
            <a:avLst/>
          </a:prstGeom>
        </p:spPr>
        <p:txBody>
          <a:bodyPr vert="horz" wrap="square" lIns="0" tIns="8316" rIns="0" bIns="0" rtlCol="0">
            <a:spAutoFit/>
          </a:bodyPr>
          <a:lstStyle/>
          <a:p>
            <a:pPr marL="12700">
              <a:lnSpc>
                <a:spcPct val="100000"/>
              </a:lnSpc>
              <a:spcBef>
                <a:spcPts val="120"/>
              </a:spcBef>
            </a:pPr>
            <a:r>
              <a:rPr sz="2865" b="1" spc="-245" dirty="0">
                <a:solidFill>
                  <a:schemeClr val="bg1"/>
                </a:solidFill>
              </a:rPr>
              <a:t>AI</a:t>
            </a:r>
            <a:r>
              <a:rPr sz="2865" b="1" spc="-175" dirty="0">
                <a:solidFill>
                  <a:schemeClr val="bg1"/>
                </a:solidFill>
              </a:rPr>
              <a:t> </a:t>
            </a:r>
            <a:r>
              <a:rPr sz="2865" b="1" spc="484" dirty="0">
                <a:solidFill>
                  <a:schemeClr val="bg1"/>
                </a:solidFill>
              </a:rPr>
              <a:t>Application</a:t>
            </a:r>
            <a:r>
              <a:rPr sz="2865" b="1" spc="-170" dirty="0">
                <a:solidFill>
                  <a:schemeClr val="bg1"/>
                </a:solidFill>
              </a:rPr>
              <a:t> </a:t>
            </a:r>
            <a:r>
              <a:rPr sz="2865" b="1" spc="570" dirty="0">
                <a:solidFill>
                  <a:schemeClr val="bg1"/>
                </a:solidFill>
              </a:rPr>
              <a:t>Architecture</a:t>
            </a:r>
            <a:r>
              <a:rPr sz="2865" b="1" spc="-170" dirty="0">
                <a:solidFill>
                  <a:schemeClr val="bg1"/>
                </a:solidFill>
              </a:rPr>
              <a:t> </a:t>
            </a:r>
            <a:r>
              <a:rPr sz="2865" b="1" spc="735" dirty="0">
                <a:solidFill>
                  <a:schemeClr val="bg1"/>
                </a:solidFill>
              </a:rPr>
              <a:t>-</a:t>
            </a:r>
            <a:r>
              <a:rPr sz="2865" b="1" spc="-170" dirty="0">
                <a:solidFill>
                  <a:schemeClr val="bg1"/>
                </a:solidFill>
              </a:rPr>
              <a:t> </a:t>
            </a:r>
            <a:r>
              <a:rPr sz="2865" b="1" spc="-180" dirty="0">
                <a:solidFill>
                  <a:schemeClr val="bg1"/>
                </a:solidFill>
              </a:rPr>
              <a:t>RAG</a:t>
            </a:r>
            <a:endParaRPr sz="2865" b="1" spc="-180" dirty="0">
              <a:solidFill>
                <a:schemeClr val="bg1"/>
              </a:solidFill>
            </a:endParaRPr>
          </a:p>
        </p:txBody>
      </p:sp>
      <p:grpSp>
        <p:nvGrpSpPr>
          <p:cNvPr id="21" name="Group 20"/>
          <p:cNvGrpSpPr/>
          <p:nvPr/>
        </p:nvGrpSpPr>
        <p:grpSpPr>
          <a:xfrm>
            <a:off x="338455" y="1721485"/>
            <a:ext cx="11278235" cy="4401820"/>
            <a:chOff x="533" y="3399"/>
            <a:chExt cx="17761" cy="6932"/>
          </a:xfrm>
        </p:grpSpPr>
        <p:sp>
          <p:nvSpPr>
            <p:cNvPr id="11" name="Oval 10"/>
            <p:cNvSpPr/>
            <p:nvPr/>
          </p:nvSpPr>
          <p:spPr>
            <a:xfrm>
              <a:off x="10354" y="3435"/>
              <a:ext cx="2758" cy="2882"/>
            </a:xfrm>
            <a:prstGeom prst="ellipse">
              <a:avLst/>
            </a:prstGeom>
            <a:solidFill>
              <a:srgbClr val="333E5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533" y="3399"/>
              <a:ext cx="2758" cy="2882"/>
            </a:xfrm>
            <a:prstGeom prst="ellipse">
              <a:avLst/>
            </a:prstGeom>
            <a:solidFill>
              <a:srgbClr val="333E5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673" y="4690"/>
              <a:ext cx="479" cy="580"/>
            </a:xfrm>
            <a:prstGeom prst="rect">
              <a:avLst/>
            </a:prstGeom>
            <a:noFill/>
          </p:spPr>
          <p:txBody>
            <a:bodyPr wrap="none" rtlCol="0">
              <a:spAutoFit/>
            </a:bodyPr>
            <a:p>
              <a:r>
                <a:rPr lang="pt-PT" altLang="en-US">
                  <a:solidFill>
                    <a:schemeClr val="bg1"/>
                  </a:solidFill>
                </a:rPr>
                <a:t>?</a:t>
              </a:r>
              <a:endParaRPr lang="pt-PT" altLang="en-US">
                <a:solidFill>
                  <a:schemeClr val="bg1"/>
                </a:solidFill>
              </a:endParaRPr>
            </a:p>
          </p:txBody>
        </p:sp>
        <p:sp>
          <p:nvSpPr>
            <p:cNvPr id="7" name="Text Box 6"/>
            <p:cNvSpPr txBox="1"/>
            <p:nvPr/>
          </p:nvSpPr>
          <p:spPr>
            <a:xfrm>
              <a:off x="10916" y="4617"/>
              <a:ext cx="1634" cy="725"/>
            </a:xfrm>
            <a:prstGeom prst="rect">
              <a:avLst/>
            </a:prstGeom>
            <a:noFill/>
          </p:spPr>
          <p:txBody>
            <a:bodyPr wrap="none" rtlCol="0">
              <a:spAutoFit/>
            </a:bodyPr>
            <a:p>
              <a:r>
                <a:rPr lang="pt-PT" altLang="en-US" sz="1200" b="1">
                  <a:solidFill>
                    <a:schemeClr val="bg1"/>
                  </a:solidFill>
                </a:rPr>
                <a:t>Argument</a:t>
              </a:r>
              <a:endParaRPr lang="pt-PT" altLang="en-US" sz="1200" b="1">
                <a:solidFill>
                  <a:schemeClr val="bg1"/>
                </a:solidFill>
              </a:endParaRPr>
            </a:p>
            <a:p>
              <a:r>
                <a:rPr lang="pt-PT" altLang="en-US" sz="1200" b="1">
                  <a:solidFill>
                    <a:schemeClr val="bg1"/>
                  </a:solidFill>
                </a:rPr>
                <a:t>Prompt</a:t>
              </a:r>
              <a:endParaRPr lang="pt-PT" altLang="en-US" sz="1200" b="1">
                <a:solidFill>
                  <a:schemeClr val="bg1"/>
                </a:solidFill>
              </a:endParaRPr>
            </a:p>
          </p:txBody>
        </p:sp>
        <p:sp>
          <p:nvSpPr>
            <p:cNvPr id="8" name="Rectangles 7"/>
            <p:cNvSpPr/>
            <p:nvPr/>
          </p:nvSpPr>
          <p:spPr>
            <a:xfrm>
              <a:off x="5143" y="3777"/>
              <a:ext cx="3540" cy="2127"/>
            </a:xfrm>
            <a:prstGeom prst="rect">
              <a:avLst/>
            </a:prstGeom>
            <a:solidFill>
              <a:srgbClr val="333E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Magnetic Disk 8"/>
            <p:cNvSpPr/>
            <p:nvPr/>
          </p:nvSpPr>
          <p:spPr>
            <a:xfrm>
              <a:off x="6189" y="7774"/>
              <a:ext cx="1540" cy="2040"/>
            </a:xfrm>
            <a:prstGeom prst="flowChartMagneticDisk">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Cloud 9"/>
            <p:cNvSpPr/>
            <p:nvPr/>
          </p:nvSpPr>
          <p:spPr>
            <a:xfrm>
              <a:off x="15074" y="3777"/>
              <a:ext cx="3220" cy="2040"/>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937" y="9897"/>
              <a:ext cx="1981" cy="434"/>
            </a:xfrm>
            <a:prstGeom prst="rect">
              <a:avLst/>
            </a:prstGeom>
            <a:noFill/>
          </p:spPr>
          <p:txBody>
            <a:bodyPr wrap="none" rtlCol="0">
              <a:spAutoFit/>
            </a:bodyPr>
            <a:p>
              <a:r>
                <a:rPr lang="pt-PT" altLang="en-US" sz="1200" b="1">
                  <a:solidFill>
                    <a:schemeClr val="bg1"/>
                  </a:solidFill>
                </a:rPr>
                <a:t>Vector Store</a:t>
              </a:r>
              <a:endParaRPr lang="pt-PT" altLang="en-US" sz="1200" b="1">
                <a:solidFill>
                  <a:schemeClr val="bg1"/>
                </a:solidFill>
              </a:endParaRPr>
            </a:p>
          </p:txBody>
        </p:sp>
        <p:sp>
          <p:nvSpPr>
            <p:cNvPr id="20" name="Text Box 19"/>
            <p:cNvSpPr txBox="1"/>
            <p:nvPr/>
          </p:nvSpPr>
          <p:spPr>
            <a:xfrm>
              <a:off x="16120" y="4483"/>
              <a:ext cx="1046" cy="386"/>
            </a:xfrm>
            <a:prstGeom prst="rect">
              <a:avLst/>
            </a:prstGeom>
            <a:noFill/>
          </p:spPr>
          <p:txBody>
            <a:bodyPr wrap="square" rtlCol="0">
              <a:spAutoFit/>
            </a:bodyPr>
            <a:p>
              <a:r>
                <a:rPr lang="pt-PT" altLang="en-US" sz="1000" b="1">
                  <a:solidFill>
                    <a:schemeClr val="bg1"/>
                  </a:solidFill>
                  <a:sym typeface="+mn-ea"/>
                </a:rPr>
                <a:t>LLM</a:t>
              </a:r>
              <a:endParaRPr lang="pt-PT" altLang="en-US" sz="1000" b="1">
                <a:solidFill>
                  <a:schemeClr val="bg1"/>
                </a:solidFill>
              </a:endParaRPr>
            </a:p>
          </p:txBody>
        </p:sp>
        <p:sp>
          <p:nvSpPr>
            <p:cNvPr id="12" name="Text Box 11"/>
            <p:cNvSpPr txBox="1"/>
            <p:nvPr/>
          </p:nvSpPr>
          <p:spPr>
            <a:xfrm>
              <a:off x="5882" y="4690"/>
              <a:ext cx="1819" cy="434"/>
            </a:xfrm>
            <a:prstGeom prst="rect">
              <a:avLst/>
            </a:prstGeom>
            <a:noFill/>
          </p:spPr>
          <p:txBody>
            <a:bodyPr wrap="none" rtlCol="0">
              <a:spAutoFit/>
            </a:bodyPr>
            <a:p>
              <a:r>
                <a:rPr lang="pt-PT" altLang="en-US" sz="1200" b="1">
                  <a:solidFill>
                    <a:schemeClr val="bg1"/>
                  </a:solidFill>
                </a:rPr>
                <a:t>Application</a:t>
              </a:r>
              <a:endParaRPr lang="pt-PT" altLang="en-US" sz="1200" b="1">
                <a:solidFill>
                  <a:schemeClr val="bg1"/>
                </a:solidFill>
              </a:endParaRPr>
            </a:p>
          </p:txBody>
        </p:sp>
        <p:cxnSp>
          <p:nvCxnSpPr>
            <p:cNvPr id="13" name="Straight Arrow Connector 12"/>
            <p:cNvCxnSpPr>
              <a:stCxn id="4" idx="6"/>
              <a:endCxn id="8" idx="1"/>
            </p:cNvCxnSpPr>
            <p:nvPr/>
          </p:nvCxnSpPr>
          <p:spPr>
            <a:xfrm>
              <a:off x="3291" y="4840"/>
              <a:ext cx="185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11" idx="2"/>
            </p:cNvCxnSpPr>
            <p:nvPr/>
          </p:nvCxnSpPr>
          <p:spPr>
            <a:xfrm>
              <a:off x="8683" y="4841"/>
              <a:ext cx="1671" cy="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6"/>
            </p:cNvCxnSpPr>
            <p:nvPr/>
          </p:nvCxnSpPr>
          <p:spPr>
            <a:xfrm>
              <a:off x="13112" y="4876"/>
              <a:ext cx="258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9" idx="1"/>
            </p:cNvCxnSpPr>
            <p:nvPr/>
          </p:nvCxnSpPr>
          <p:spPr>
            <a:xfrm>
              <a:off x="6913" y="5904"/>
              <a:ext cx="46" cy="1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8615" y="398463"/>
            <a:ext cx="8593455" cy="448945"/>
          </a:xfrm>
          <a:prstGeom prst="rect">
            <a:avLst/>
          </a:prstGeom>
        </p:spPr>
        <p:txBody>
          <a:bodyPr vert="horz" wrap="square" lIns="0" tIns="8316" rIns="0" bIns="0" rtlCol="0">
            <a:spAutoFit/>
          </a:bodyPr>
          <a:lstStyle/>
          <a:p>
            <a:pPr marL="12700">
              <a:lnSpc>
                <a:spcPct val="100000"/>
              </a:lnSpc>
              <a:spcBef>
                <a:spcPts val="120"/>
              </a:spcBef>
            </a:pPr>
            <a:r>
              <a:rPr lang="pt-PT" sz="2865" b="1" dirty="0">
                <a:solidFill>
                  <a:schemeClr val="bg1"/>
                </a:solidFill>
              </a:rPr>
              <a:t>C</a:t>
            </a:r>
            <a:r>
              <a:rPr sz="2865" b="1" dirty="0">
                <a:solidFill>
                  <a:schemeClr val="bg1"/>
                </a:solidFill>
              </a:rPr>
              <a:t>onceptual </a:t>
            </a:r>
            <a:r>
              <a:rPr lang="pt-PT" sz="2865" b="1" dirty="0">
                <a:solidFill>
                  <a:schemeClr val="bg1"/>
                </a:solidFill>
              </a:rPr>
              <a:t>F</a:t>
            </a:r>
            <a:r>
              <a:rPr sz="2865" b="1" dirty="0">
                <a:solidFill>
                  <a:schemeClr val="bg1"/>
                </a:solidFill>
              </a:rPr>
              <a:t>low of using RAG with LLMs</a:t>
            </a:r>
            <a:endParaRPr sz="2865" b="1" dirty="0">
              <a:solidFill>
                <a:schemeClr val="bg1"/>
              </a:solidFill>
            </a:endParaRPr>
          </a:p>
        </p:txBody>
      </p:sp>
      <p:pic>
        <p:nvPicPr>
          <p:cNvPr id="43" name="Graphic 42" descr="Client resource icon for the General Icons category."/>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693670" y="3123565"/>
            <a:ext cx="964565" cy="964565"/>
          </a:xfrm>
          <a:prstGeom prst="rect">
            <a:avLst/>
          </a:prstGeom>
        </p:spPr>
      </p:pic>
      <p:sp>
        <p:nvSpPr>
          <p:cNvPr id="17" name="Rectangles 16"/>
          <p:cNvSpPr/>
          <p:nvPr/>
        </p:nvSpPr>
        <p:spPr>
          <a:xfrm>
            <a:off x="5142230" y="1563370"/>
            <a:ext cx="2080260" cy="1031240"/>
          </a:xfrm>
          <a:prstGeom prst="rect">
            <a:avLst/>
          </a:prstGeom>
          <a:solidFill>
            <a:srgbClr val="333E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5389245" y="1848485"/>
            <a:ext cx="1586230" cy="460375"/>
          </a:xfrm>
          <a:prstGeom prst="rect">
            <a:avLst/>
          </a:prstGeom>
          <a:noFill/>
        </p:spPr>
        <p:txBody>
          <a:bodyPr wrap="none" rtlCol="0">
            <a:spAutoFit/>
          </a:bodyPr>
          <a:p>
            <a:pPr algn="ctr"/>
            <a:r>
              <a:rPr lang="pt-PT" altLang="en-US" sz="1200" b="1">
                <a:solidFill>
                  <a:schemeClr val="bg1"/>
                </a:solidFill>
              </a:rPr>
              <a:t>Search Relevant</a:t>
            </a:r>
            <a:endParaRPr lang="pt-PT" altLang="en-US" sz="1200" b="1">
              <a:solidFill>
                <a:schemeClr val="bg1"/>
              </a:solidFill>
            </a:endParaRPr>
          </a:p>
          <a:p>
            <a:pPr algn="ctr"/>
            <a:r>
              <a:rPr lang="pt-PT" altLang="en-US" sz="1200" b="1">
                <a:solidFill>
                  <a:schemeClr val="bg1"/>
                </a:solidFill>
              </a:rPr>
              <a:t>Information</a:t>
            </a:r>
            <a:endParaRPr lang="pt-PT" altLang="en-US" sz="1200" b="1">
              <a:solidFill>
                <a:schemeClr val="bg1"/>
              </a:solidFill>
            </a:endParaRPr>
          </a:p>
        </p:txBody>
      </p:sp>
      <p:sp>
        <p:nvSpPr>
          <p:cNvPr id="22" name="Text Box 21"/>
          <p:cNvSpPr txBox="1"/>
          <p:nvPr/>
        </p:nvSpPr>
        <p:spPr>
          <a:xfrm>
            <a:off x="519430" y="3201670"/>
            <a:ext cx="815340" cy="645160"/>
          </a:xfrm>
          <a:prstGeom prst="rect">
            <a:avLst/>
          </a:prstGeom>
          <a:noFill/>
        </p:spPr>
        <p:txBody>
          <a:bodyPr wrap="none" rtlCol="0">
            <a:spAutoFit/>
          </a:bodyPr>
          <a:p>
            <a:pPr algn="ctr"/>
            <a:r>
              <a:rPr lang="pt-PT" altLang="en-US" sz="1200" b="1">
                <a:solidFill>
                  <a:schemeClr val="bg1"/>
                </a:solidFill>
              </a:rPr>
              <a:t>Prompt</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Query</a:t>
            </a:r>
            <a:endParaRPr lang="pt-PT" altLang="en-US" sz="1200" b="1">
              <a:solidFill>
                <a:schemeClr val="bg1"/>
              </a:solidFill>
            </a:endParaRPr>
          </a:p>
        </p:txBody>
      </p:sp>
      <p:cxnSp>
        <p:nvCxnSpPr>
          <p:cNvPr id="23" name="Straight Arrow Connector 22"/>
          <p:cNvCxnSpPr/>
          <p:nvPr/>
        </p:nvCxnSpPr>
        <p:spPr>
          <a:xfrm>
            <a:off x="1455420" y="3489960"/>
            <a:ext cx="111760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7" name="Graphic 46" descr="Database resource icon for the General Icons category."/>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9961245" y="2218690"/>
            <a:ext cx="733425" cy="733425"/>
          </a:xfrm>
          <a:prstGeom prst="rect">
            <a:avLst/>
          </a:prstGeom>
        </p:spPr>
      </p:pic>
      <p:pic>
        <p:nvPicPr>
          <p:cNvPr id="25" name="Graphic 16" descr="Documents resource icon for the General Icons category."/>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961245" y="1187450"/>
            <a:ext cx="628650" cy="628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6" descr="Amazon Bedrock service icon."/>
          <p:cNvPicPr>
            <a:picLocks noChangeAspect="1"/>
          </p:cNvPicPr>
          <p:nvPr/>
        </p:nvPicPr>
        <p:blipFill>
          <a:blip r:embed="rId7"/>
          <a:srcRect/>
          <a:stretch>
            <a:fillRect/>
          </a:stretch>
        </p:blipFill>
        <p:spPr>
          <a:xfrm>
            <a:off x="8038783" y="5515293"/>
            <a:ext cx="762000" cy="762000"/>
          </a:xfrm>
          <a:prstGeom prst="rect">
            <a:avLst/>
          </a:prstGeom>
        </p:spPr>
      </p:pic>
      <p:cxnSp>
        <p:nvCxnSpPr>
          <p:cNvPr id="28" name="Elbow Connector 27"/>
          <p:cNvCxnSpPr>
            <a:endCxn id="17" idx="1"/>
          </p:cNvCxnSpPr>
          <p:nvPr/>
        </p:nvCxnSpPr>
        <p:spPr>
          <a:xfrm flipV="1">
            <a:off x="3167380" y="2078990"/>
            <a:ext cx="1974850" cy="1013460"/>
          </a:xfrm>
          <a:prstGeom prst="bentConnector3">
            <a:avLst>
              <a:gd name="adj1" fmla="val 16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7" idx="2"/>
            <a:endCxn id="43" idx="3"/>
          </p:cNvCxnSpPr>
          <p:nvPr/>
        </p:nvCxnSpPr>
        <p:spPr>
          <a:xfrm rot="5400000">
            <a:off x="4414520" y="1837690"/>
            <a:ext cx="1011555" cy="252412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157220" y="4177030"/>
            <a:ext cx="10160" cy="861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 Box 32"/>
          <p:cNvSpPr txBox="1"/>
          <p:nvPr/>
        </p:nvSpPr>
        <p:spPr>
          <a:xfrm>
            <a:off x="2633980" y="5134610"/>
            <a:ext cx="1018540" cy="1198880"/>
          </a:xfrm>
          <a:prstGeom prst="rect">
            <a:avLst/>
          </a:prstGeom>
          <a:noFill/>
        </p:spPr>
        <p:txBody>
          <a:bodyPr wrap="none" rtlCol="0">
            <a:spAutoFit/>
          </a:bodyPr>
          <a:p>
            <a:pPr algn="ctr"/>
            <a:r>
              <a:rPr lang="pt-PT" altLang="en-US" sz="1200" b="1">
                <a:solidFill>
                  <a:schemeClr val="bg1"/>
                </a:solidFill>
              </a:rPr>
              <a:t>  Prompt</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Query</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Enhanced</a:t>
            </a:r>
            <a:endParaRPr lang="pt-PT" altLang="en-US" sz="1200" b="1">
              <a:solidFill>
                <a:schemeClr val="bg1"/>
              </a:solidFill>
            </a:endParaRPr>
          </a:p>
          <a:p>
            <a:pPr algn="ctr"/>
            <a:r>
              <a:rPr lang="pt-PT" altLang="en-US" sz="1200" b="1">
                <a:solidFill>
                  <a:schemeClr val="bg1"/>
                </a:solidFill>
              </a:rPr>
              <a:t>Context</a:t>
            </a:r>
            <a:endParaRPr lang="pt-PT" altLang="en-US" sz="1200" b="1">
              <a:solidFill>
                <a:schemeClr val="bg1"/>
              </a:solidFill>
            </a:endParaRPr>
          </a:p>
        </p:txBody>
      </p:sp>
      <p:sp>
        <p:nvSpPr>
          <p:cNvPr id="34" name="Text Box 33"/>
          <p:cNvSpPr txBox="1"/>
          <p:nvPr/>
        </p:nvSpPr>
        <p:spPr>
          <a:xfrm>
            <a:off x="2174240" y="2223135"/>
            <a:ext cx="698500" cy="275590"/>
          </a:xfrm>
          <a:prstGeom prst="rect">
            <a:avLst/>
          </a:prstGeom>
          <a:noFill/>
        </p:spPr>
        <p:txBody>
          <a:bodyPr wrap="none" rtlCol="0">
            <a:spAutoFit/>
          </a:bodyPr>
          <a:p>
            <a:r>
              <a:rPr lang="pt-PT" altLang="en-US" sz="1200" b="1">
                <a:solidFill>
                  <a:schemeClr val="bg1"/>
                </a:solidFill>
              </a:rPr>
              <a:t>Query</a:t>
            </a:r>
            <a:endParaRPr lang="pt-PT" altLang="en-US" sz="1200" b="1">
              <a:solidFill>
                <a:schemeClr val="bg1"/>
              </a:solidFill>
            </a:endParaRPr>
          </a:p>
        </p:txBody>
      </p:sp>
      <p:sp>
        <p:nvSpPr>
          <p:cNvPr id="35" name="Text Box 34"/>
          <p:cNvSpPr txBox="1"/>
          <p:nvPr/>
        </p:nvSpPr>
        <p:spPr>
          <a:xfrm>
            <a:off x="7222490" y="6257290"/>
            <a:ext cx="2966085" cy="275590"/>
          </a:xfrm>
          <a:prstGeom prst="rect">
            <a:avLst/>
          </a:prstGeom>
          <a:noFill/>
        </p:spPr>
        <p:txBody>
          <a:bodyPr wrap="none" rtlCol="0">
            <a:spAutoFit/>
          </a:bodyPr>
          <a:p>
            <a:r>
              <a:rPr lang="pt-PT" altLang="en-US" sz="1200" b="1">
                <a:solidFill>
                  <a:schemeClr val="bg1"/>
                </a:solidFill>
              </a:rPr>
              <a:t>Large Language Model EndPoint</a:t>
            </a:r>
            <a:endParaRPr lang="pt-PT" altLang="en-US" sz="1200" b="1">
              <a:solidFill>
                <a:schemeClr val="bg1"/>
              </a:solidFill>
            </a:endParaRPr>
          </a:p>
        </p:txBody>
      </p:sp>
      <p:sp>
        <p:nvSpPr>
          <p:cNvPr id="36" name="Text Box 35"/>
          <p:cNvSpPr txBox="1"/>
          <p:nvPr/>
        </p:nvSpPr>
        <p:spPr>
          <a:xfrm>
            <a:off x="10694670" y="1847215"/>
            <a:ext cx="1132840" cy="460375"/>
          </a:xfrm>
          <a:prstGeom prst="rect">
            <a:avLst/>
          </a:prstGeom>
          <a:noFill/>
        </p:spPr>
        <p:txBody>
          <a:bodyPr wrap="none" rtlCol="0">
            <a:spAutoFit/>
          </a:bodyPr>
          <a:p>
            <a:pPr algn="ctr"/>
            <a:r>
              <a:rPr lang="pt-PT" altLang="en-US" sz="1200" b="1">
                <a:solidFill>
                  <a:schemeClr val="bg1"/>
                </a:solidFill>
              </a:rPr>
              <a:t>Knowledge</a:t>
            </a:r>
            <a:endParaRPr lang="pt-PT" altLang="en-US" sz="1200" b="1">
              <a:solidFill>
                <a:schemeClr val="bg1"/>
              </a:solidFill>
            </a:endParaRPr>
          </a:p>
          <a:p>
            <a:pPr algn="ctr"/>
            <a:r>
              <a:rPr lang="pt-PT" altLang="en-US" sz="1200" b="1">
                <a:solidFill>
                  <a:schemeClr val="bg1"/>
                </a:solidFill>
              </a:rPr>
              <a:t>Sources</a:t>
            </a:r>
            <a:endParaRPr lang="pt-PT" altLang="en-US" sz="1200" b="1">
              <a:solidFill>
                <a:schemeClr val="bg1"/>
              </a:solidFill>
            </a:endParaRPr>
          </a:p>
        </p:txBody>
      </p:sp>
      <p:sp>
        <p:nvSpPr>
          <p:cNvPr id="37" name="Left Bracket 36"/>
          <p:cNvSpPr/>
          <p:nvPr/>
        </p:nvSpPr>
        <p:spPr>
          <a:xfrm>
            <a:off x="9491980" y="1205230"/>
            <a:ext cx="381000" cy="1764665"/>
          </a:xfrm>
          <a:prstGeom prst="leftBracket">
            <a:avLst/>
          </a:prstGeom>
          <a:ln w="31750"/>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cxnSp>
        <p:nvCxnSpPr>
          <p:cNvPr id="38" name="Straight Arrow Connector 37"/>
          <p:cNvCxnSpPr>
            <a:stCxn id="17" idx="3"/>
          </p:cNvCxnSpPr>
          <p:nvPr/>
        </p:nvCxnSpPr>
        <p:spPr>
          <a:xfrm>
            <a:off x="7222490" y="2078990"/>
            <a:ext cx="22694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547110" y="6073775"/>
            <a:ext cx="4491990" cy="41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323590" y="4170045"/>
            <a:ext cx="1390015" cy="460375"/>
          </a:xfrm>
          <a:prstGeom prst="rect">
            <a:avLst/>
          </a:prstGeom>
          <a:noFill/>
        </p:spPr>
        <p:txBody>
          <a:bodyPr wrap="none" rtlCol="0">
            <a:spAutoFit/>
          </a:bodyPr>
          <a:p>
            <a:r>
              <a:rPr lang="pt-PT" altLang="en-US" sz="1200" b="1">
                <a:solidFill>
                  <a:schemeClr val="bg1"/>
                </a:solidFill>
              </a:rPr>
              <a:t>Generate Text</a:t>
            </a:r>
            <a:endParaRPr lang="pt-PT" altLang="en-US" sz="1200" b="1">
              <a:solidFill>
                <a:schemeClr val="bg1"/>
              </a:solidFill>
            </a:endParaRPr>
          </a:p>
          <a:p>
            <a:pPr algn="ctr"/>
            <a:r>
              <a:rPr lang="pt-PT" altLang="en-US" sz="1200" b="1">
                <a:solidFill>
                  <a:schemeClr val="bg1"/>
                </a:solidFill>
              </a:rPr>
              <a:t>Response</a:t>
            </a:r>
            <a:endParaRPr lang="pt-PT" altLang="en-US" sz="1200" b="1">
              <a:solidFill>
                <a:schemeClr val="bg1"/>
              </a:solidFill>
            </a:endParaRPr>
          </a:p>
        </p:txBody>
      </p:sp>
      <p:cxnSp>
        <p:nvCxnSpPr>
          <p:cNvPr id="41" name="Elbow Connector 40"/>
          <p:cNvCxnSpPr/>
          <p:nvPr/>
        </p:nvCxnSpPr>
        <p:spPr>
          <a:xfrm rot="10800000">
            <a:off x="4028440" y="4630420"/>
            <a:ext cx="3968115" cy="1084580"/>
          </a:xfrm>
          <a:prstGeom prst="bentConnector3">
            <a:avLst>
              <a:gd name="adj1" fmla="val 100640"/>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Text Box 41"/>
          <p:cNvSpPr txBox="1"/>
          <p:nvPr/>
        </p:nvSpPr>
        <p:spPr>
          <a:xfrm>
            <a:off x="6280785" y="3092450"/>
            <a:ext cx="1193800" cy="829945"/>
          </a:xfrm>
          <a:prstGeom prst="rect">
            <a:avLst/>
          </a:prstGeom>
          <a:noFill/>
        </p:spPr>
        <p:txBody>
          <a:bodyPr wrap="none" rtlCol="0">
            <a:spAutoFit/>
          </a:bodyPr>
          <a:p>
            <a:pPr algn="ctr"/>
            <a:r>
              <a:rPr lang="pt-PT" altLang="en-US" sz="1200" b="1">
                <a:solidFill>
                  <a:schemeClr val="bg1"/>
                </a:solidFill>
              </a:rPr>
              <a:t>Relevant </a:t>
            </a:r>
            <a:endParaRPr lang="pt-PT" altLang="en-US" sz="1200" b="1">
              <a:solidFill>
                <a:schemeClr val="bg1"/>
              </a:solidFill>
            </a:endParaRPr>
          </a:p>
          <a:p>
            <a:pPr algn="ctr"/>
            <a:r>
              <a:rPr lang="pt-PT" altLang="en-US" sz="1200" b="1">
                <a:solidFill>
                  <a:schemeClr val="bg1"/>
                </a:solidFill>
              </a:rPr>
              <a:t>Information</a:t>
            </a:r>
            <a:endParaRPr lang="pt-PT" altLang="en-US" sz="1200" b="1">
              <a:solidFill>
                <a:schemeClr val="bg1"/>
              </a:solidFill>
            </a:endParaRPr>
          </a:p>
          <a:p>
            <a:pPr algn="ctr"/>
            <a:r>
              <a:rPr lang="pt-PT" altLang="en-US" sz="1200" b="1">
                <a:solidFill>
                  <a:schemeClr val="bg1"/>
                </a:solidFill>
                <a:sym typeface="+mn-ea"/>
              </a:rPr>
              <a:t>Enhanced</a:t>
            </a:r>
            <a:endParaRPr lang="pt-PT" altLang="en-US" sz="1200" b="1">
              <a:solidFill>
                <a:schemeClr val="bg1"/>
              </a:solidFill>
            </a:endParaRPr>
          </a:p>
          <a:p>
            <a:pPr algn="ctr"/>
            <a:r>
              <a:rPr lang="pt-PT" altLang="en-US" sz="1200" b="1">
                <a:solidFill>
                  <a:schemeClr val="bg1"/>
                </a:solidFill>
              </a:rPr>
              <a:t>context</a:t>
            </a:r>
            <a:endParaRPr lang="pt-PT" altLang="en-US" sz="1200" b="1">
              <a:solidFill>
                <a:schemeClr val="bg1"/>
              </a:solidFill>
            </a:endParaRPr>
          </a:p>
        </p:txBody>
      </p:sp>
      <p:sp>
        <p:nvSpPr>
          <p:cNvPr id="44" name="Oval 43"/>
          <p:cNvSpPr/>
          <p:nvPr/>
        </p:nvSpPr>
        <p:spPr>
          <a:xfrm>
            <a:off x="2236470" y="5515610"/>
            <a:ext cx="39306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5" name="Text Box 44"/>
          <p:cNvSpPr txBox="1"/>
          <p:nvPr/>
        </p:nvSpPr>
        <p:spPr>
          <a:xfrm>
            <a:off x="2261235" y="5534660"/>
            <a:ext cx="328295" cy="368300"/>
          </a:xfrm>
          <a:prstGeom prst="rect">
            <a:avLst/>
          </a:prstGeom>
          <a:noFill/>
        </p:spPr>
        <p:txBody>
          <a:bodyPr wrap="none" rtlCol="0">
            <a:spAutoFit/>
          </a:bodyPr>
          <a:p>
            <a:r>
              <a:rPr lang="pt-PT" altLang="en-US">
                <a:solidFill>
                  <a:srgbClr val="00B0F0"/>
                </a:solidFill>
              </a:rPr>
              <a:t>4</a:t>
            </a:r>
            <a:endParaRPr lang="pt-PT" altLang="en-US">
              <a:solidFill>
                <a:srgbClr val="00B0F0"/>
              </a:solidFill>
            </a:endParaRPr>
          </a:p>
        </p:txBody>
      </p:sp>
      <p:sp>
        <p:nvSpPr>
          <p:cNvPr id="46" name="Oval 45"/>
          <p:cNvSpPr/>
          <p:nvPr/>
        </p:nvSpPr>
        <p:spPr>
          <a:xfrm>
            <a:off x="1844675" y="2094865"/>
            <a:ext cx="431800"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8" name="Text Box 47"/>
          <p:cNvSpPr txBox="1"/>
          <p:nvPr/>
        </p:nvSpPr>
        <p:spPr>
          <a:xfrm>
            <a:off x="1896110" y="2130425"/>
            <a:ext cx="328295" cy="368300"/>
          </a:xfrm>
          <a:prstGeom prst="rect">
            <a:avLst/>
          </a:prstGeom>
          <a:noFill/>
        </p:spPr>
        <p:txBody>
          <a:bodyPr wrap="none" rtlCol="0">
            <a:spAutoFit/>
          </a:bodyPr>
          <a:p>
            <a:r>
              <a:rPr lang="pt-PT" altLang="en-US">
                <a:solidFill>
                  <a:srgbClr val="00B0F0"/>
                </a:solidFill>
              </a:rPr>
              <a:t>2</a:t>
            </a:r>
            <a:endParaRPr lang="pt-PT" altLang="en-US">
              <a:solidFill>
                <a:srgbClr val="00B0F0"/>
              </a:solidFill>
            </a:endParaRPr>
          </a:p>
        </p:txBody>
      </p:sp>
      <p:sp>
        <p:nvSpPr>
          <p:cNvPr id="49" name="Oval 48"/>
          <p:cNvSpPr/>
          <p:nvPr/>
        </p:nvSpPr>
        <p:spPr>
          <a:xfrm>
            <a:off x="6003290" y="3605530"/>
            <a:ext cx="467360"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50" name="Text Box 49"/>
          <p:cNvSpPr txBox="1"/>
          <p:nvPr/>
        </p:nvSpPr>
        <p:spPr>
          <a:xfrm>
            <a:off x="6072505" y="3641090"/>
            <a:ext cx="328295" cy="368300"/>
          </a:xfrm>
          <a:prstGeom prst="rect">
            <a:avLst/>
          </a:prstGeom>
          <a:noFill/>
        </p:spPr>
        <p:txBody>
          <a:bodyPr wrap="none" rtlCol="0">
            <a:spAutoFit/>
          </a:bodyPr>
          <a:p>
            <a:r>
              <a:rPr lang="pt-PT" altLang="en-US">
                <a:solidFill>
                  <a:srgbClr val="00B0F0"/>
                </a:solidFill>
              </a:rPr>
              <a:t>3</a:t>
            </a:r>
            <a:endParaRPr lang="pt-PT" altLang="en-US">
              <a:solidFill>
                <a:srgbClr val="00B0F0"/>
              </a:solidFill>
            </a:endParaRPr>
          </a:p>
        </p:txBody>
      </p:sp>
      <p:sp>
        <p:nvSpPr>
          <p:cNvPr id="51" name="Oval 50"/>
          <p:cNvSpPr/>
          <p:nvPr/>
        </p:nvSpPr>
        <p:spPr>
          <a:xfrm>
            <a:off x="4468495" y="4380865"/>
            <a:ext cx="45402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52" name="Text Box 51"/>
          <p:cNvSpPr txBox="1"/>
          <p:nvPr/>
        </p:nvSpPr>
        <p:spPr>
          <a:xfrm>
            <a:off x="4531360" y="4423410"/>
            <a:ext cx="328295" cy="368300"/>
          </a:xfrm>
          <a:prstGeom prst="rect">
            <a:avLst/>
          </a:prstGeom>
          <a:noFill/>
        </p:spPr>
        <p:txBody>
          <a:bodyPr wrap="none" rtlCol="0">
            <a:spAutoFit/>
          </a:bodyPr>
          <a:p>
            <a:r>
              <a:rPr lang="pt-PT" altLang="en-US">
                <a:solidFill>
                  <a:srgbClr val="00B0F0"/>
                </a:solidFill>
              </a:rPr>
              <a:t>5</a:t>
            </a:r>
            <a:endParaRPr lang="pt-PT" altLang="en-US">
              <a:solidFill>
                <a:srgbClr val="00B0F0"/>
              </a:solidFill>
            </a:endParaRPr>
          </a:p>
        </p:txBody>
      </p:sp>
      <p:sp>
        <p:nvSpPr>
          <p:cNvPr id="53" name="Text Box 52"/>
          <p:cNvSpPr txBox="1"/>
          <p:nvPr/>
        </p:nvSpPr>
        <p:spPr>
          <a:xfrm>
            <a:off x="100330" y="6531610"/>
            <a:ext cx="4680585" cy="245110"/>
          </a:xfrm>
          <a:prstGeom prst="rect">
            <a:avLst/>
          </a:prstGeom>
          <a:noFill/>
        </p:spPr>
        <p:txBody>
          <a:bodyPr wrap="square" rtlCol="0" anchor="t">
            <a:spAutoFit/>
          </a:bodyPr>
          <a:p>
            <a:r>
              <a:rPr lang="en-US" sz="1000">
                <a:hlinkClick r:id="rId8" action="ppaction://hlinkfile"/>
              </a:rPr>
              <a:t>https://aws.amazon.com/pt/what-is/retrieval-augmented-generation/</a:t>
            </a:r>
            <a:endParaRPr lang="en-US" sz="1000">
              <a:hlinkClick r:id="rId8" action="ppaction://hlinkfile"/>
            </a:endParaRPr>
          </a:p>
        </p:txBody>
      </p:sp>
      <p:sp>
        <p:nvSpPr>
          <p:cNvPr id="3" name="Oval 2"/>
          <p:cNvSpPr/>
          <p:nvPr/>
        </p:nvSpPr>
        <p:spPr>
          <a:xfrm>
            <a:off x="1223645" y="3518535"/>
            <a:ext cx="44132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 name="Text Box 3"/>
          <p:cNvSpPr txBox="1"/>
          <p:nvPr/>
        </p:nvSpPr>
        <p:spPr>
          <a:xfrm>
            <a:off x="1280160" y="3554095"/>
            <a:ext cx="328295" cy="368300"/>
          </a:xfrm>
          <a:prstGeom prst="rect">
            <a:avLst/>
          </a:prstGeom>
          <a:noFill/>
        </p:spPr>
        <p:txBody>
          <a:bodyPr wrap="none" rtlCol="0">
            <a:spAutoFit/>
          </a:bodyPr>
          <a:p>
            <a:r>
              <a:rPr lang="pt-PT" altLang="en-US">
                <a:solidFill>
                  <a:srgbClr val="00B0F0"/>
                </a:solidFill>
              </a:rPr>
              <a:t>1</a:t>
            </a:r>
            <a:endParaRPr lang="pt-PT" altLang="en-US">
              <a:solidFill>
                <a:srgbClr val="00B0F0"/>
              </a:solidFill>
            </a:endParaRPr>
          </a:p>
        </p:txBody>
      </p:sp>
      <p:pic>
        <p:nvPicPr>
          <p:cNvPr id="5" name="Picture 4"/>
          <p:cNvPicPr>
            <a:picLocks noChangeAspect="1"/>
          </p:cNvPicPr>
          <p:nvPr/>
        </p:nvPicPr>
        <p:blipFill>
          <a:blip r:embed="rId9"/>
          <a:stretch>
            <a:fillRect/>
          </a:stretch>
        </p:blipFill>
        <p:spPr>
          <a:xfrm>
            <a:off x="10114280" y="4369435"/>
            <a:ext cx="1543050" cy="15335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828040" y="228283"/>
            <a:ext cx="4423410" cy="969010"/>
          </a:xfrm>
          <a:prstGeom prst="rect">
            <a:avLst/>
          </a:prstGeom>
        </p:spPr>
        <p:txBody>
          <a:bodyPr vert="horz" wrap="square" lIns="0" tIns="30148" rIns="0" bIns="0" rtlCol="0">
            <a:spAutoFit/>
          </a:bodyPr>
          <a:lstStyle/>
          <a:p>
            <a:pPr marL="16510">
              <a:lnSpc>
                <a:spcPct val="100000"/>
              </a:lnSpc>
              <a:spcBef>
                <a:spcPts val="435"/>
              </a:spcBef>
            </a:pPr>
            <a:r>
              <a:rPr sz="3600" b="1" spc="595" dirty="0">
                <a:solidFill>
                  <a:schemeClr val="bg1"/>
                </a:solidFill>
                <a:cs typeface="+mj-lt"/>
              </a:rPr>
              <a:t>Vector</a:t>
            </a:r>
            <a:r>
              <a:rPr sz="3600" b="1" spc="-180" dirty="0">
                <a:solidFill>
                  <a:schemeClr val="bg1"/>
                </a:solidFill>
                <a:cs typeface="+mj-lt"/>
              </a:rPr>
              <a:t> </a:t>
            </a:r>
            <a:r>
              <a:rPr sz="3600" b="1" spc="455" dirty="0">
                <a:solidFill>
                  <a:schemeClr val="bg1"/>
                </a:solidFill>
                <a:cs typeface="+mj-lt"/>
              </a:rPr>
              <a:t>Stores</a:t>
            </a:r>
            <a:endParaRPr sz="2865">
              <a:solidFill>
                <a:schemeClr val="bg1"/>
              </a:solidFill>
              <a:cs typeface="+mj-lt"/>
            </a:endParaRPr>
          </a:p>
          <a:p>
            <a:pPr marL="12700">
              <a:lnSpc>
                <a:spcPct val="100000"/>
              </a:lnSpc>
              <a:spcBef>
                <a:spcPts val="260"/>
              </a:spcBef>
            </a:pPr>
            <a:r>
              <a:rPr sz="2290" b="1" i="1" spc="70" dirty="0">
                <a:solidFill>
                  <a:schemeClr val="bg1"/>
                </a:solidFill>
                <a:cs typeface="+mj-lt"/>
              </a:rPr>
              <a:t>Not</a:t>
            </a:r>
            <a:r>
              <a:rPr sz="2290" b="1" i="1" spc="-5" dirty="0">
                <a:solidFill>
                  <a:schemeClr val="bg1"/>
                </a:solidFill>
                <a:cs typeface="+mj-lt"/>
              </a:rPr>
              <a:t> </a:t>
            </a:r>
            <a:r>
              <a:rPr sz="2290" b="1" i="1" spc="140" dirty="0">
                <a:solidFill>
                  <a:schemeClr val="bg1"/>
                </a:solidFill>
                <a:cs typeface="+mj-lt"/>
              </a:rPr>
              <a:t>just</a:t>
            </a:r>
            <a:r>
              <a:rPr sz="2290" b="1" i="1" dirty="0">
                <a:solidFill>
                  <a:schemeClr val="bg1"/>
                </a:solidFill>
                <a:cs typeface="+mj-lt"/>
              </a:rPr>
              <a:t> </a:t>
            </a:r>
            <a:r>
              <a:rPr sz="2290" b="1" i="1" spc="155" dirty="0">
                <a:solidFill>
                  <a:schemeClr val="bg1"/>
                </a:solidFill>
                <a:cs typeface="+mj-lt"/>
              </a:rPr>
              <a:t>for</a:t>
            </a:r>
            <a:r>
              <a:rPr sz="2290" b="1" i="1" dirty="0">
                <a:solidFill>
                  <a:schemeClr val="bg1"/>
                </a:solidFill>
                <a:cs typeface="+mj-lt"/>
              </a:rPr>
              <a:t> </a:t>
            </a:r>
            <a:r>
              <a:rPr sz="2290" b="1" i="1" spc="204" dirty="0">
                <a:solidFill>
                  <a:schemeClr val="bg1"/>
                </a:solidFill>
                <a:cs typeface="+mj-lt"/>
              </a:rPr>
              <a:t>text</a:t>
            </a:r>
            <a:r>
              <a:rPr sz="2290" b="1" i="1" dirty="0">
                <a:solidFill>
                  <a:schemeClr val="bg1"/>
                </a:solidFill>
                <a:cs typeface="+mj-lt"/>
              </a:rPr>
              <a:t> </a:t>
            </a:r>
            <a:r>
              <a:rPr sz="2290" b="1" i="1" spc="220" dirty="0">
                <a:solidFill>
                  <a:schemeClr val="bg1"/>
                </a:solidFill>
                <a:cs typeface="+mj-lt"/>
              </a:rPr>
              <a:t>search</a:t>
            </a:r>
            <a:endParaRPr sz="2290" b="1" i="1" spc="220" dirty="0">
              <a:solidFill>
                <a:schemeClr val="bg1"/>
              </a:solidFill>
              <a:cs typeface="+mj-lt"/>
            </a:endParaRPr>
          </a:p>
        </p:txBody>
      </p:sp>
      <p:sp>
        <p:nvSpPr>
          <p:cNvPr id="3" name="object 3"/>
          <p:cNvSpPr txBox="1"/>
          <p:nvPr/>
        </p:nvSpPr>
        <p:spPr>
          <a:xfrm>
            <a:off x="1158875" y="1289050"/>
            <a:ext cx="3178175" cy="4293235"/>
          </a:xfrm>
          <a:prstGeom prst="rect">
            <a:avLst/>
          </a:prstGeom>
        </p:spPr>
        <p:txBody>
          <a:bodyPr vert="horz" wrap="square" lIns="0" tIns="128219" rIns="0" bIns="0" rtlCol="0">
            <a:spAutoFit/>
          </a:bodyPr>
          <a:lstStyle/>
          <a:p>
            <a:pPr marL="393700" indent="-381635">
              <a:lnSpc>
                <a:spcPct val="100000"/>
              </a:lnSpc>
              <a:spcBef>
                <a:spcPts val="1850"/>
              </a:spcBef>
              <a:buSzPct val="123000"/>
              <a:buChar char="•"/>
              <a:tabLst>
                <a:tab pos="393700" algn="l"/>
                <a:tab pos="394335" algn="l"/>
              </a:tabLst>
            </a:pPr>
            <a:r>
              <a:rPr sz="1635">
                <a:solidFill>
                  <a:schemeClr val="bg1"/>
                </a:solidFill>
                <a:latin typeface="+mj-lt"/>
                <a:cs typeface="+mj-lt"/>
              </a:rPr>
              <a:t>Azure Vector Search</a:t>
            </a:r>
            <a:endParaRPr sz="1635">
              <a:solidFill>
                <a:schemeClr val="bg1"/>
              </a:solidFill>
              <a:latin typeface="+mj-lt"/>
              <a:cs typeface="+mj-lt"/>
            </a:endParaRPr>
          </a:p>
          <a:p>
            <a:pPr marL="393700" indent="-381635">
              <a:lnSpc>
                <a:spcPct val="100000"/>
              </a:lnSpc>
              <a:spcBef>
                <a:spcPts val="1850"/>
              </a:spcBef>
              <a:buSzPct val="123000"/>
              <a:buChar char="•"/>
              <a:tabLst>
                <a:tab pos="393700" algn="l"/>
                <a:tab pos="394335" algn="l"/>
              </a:tabLst>
            </a:pPr>
            <a:r>
              <a:rPr sz="1635">
                <a:solidFill>
                  <a:schemeClr val="bg1"/>
                </a:solidFill>
                <a:latin typeface="+mj-lt"/>
                <a:cs typeface="+mj-lt"/>
              </a:rPr>
              <a:t>ChromaVectorStore</a:t>
            </a:r>
            <a:endParaRPr sz="1635">
              <a:solidFill>
                <a:schemeClr val="bg1"/>
              </a:solidFill>
              <a:latin typeface="+mj-lt"/>
              <a:cs typeface="+mj-lt"/>
            </a:endParaRPr>
          </a:p>
          <a:p>
            <a:pPr marL="393700" indent="-381635">
              <a:lnSpc>
                <a:spcPct val="100000"/>
              </a:lnSpc>
              <a:spcBef>
                <a:spcPts val="1850"/>
              </a:spcBef>
              <a:buSzPct val="123000"/>
              <a:buChar char="•"/>
              <a:tabLst>
                <a:tab pos="393700" algn="l"/>
                <a:tab pos="394335" algn="l"/>
              </a:tabLst>
            </a:pPr>
            <a:r>
              <a:rPr sz="1635">
                <a:solidFill>
                  <a:schemeClr val="bg1"/>
                </a:solidFill>
                <a:latin typeface="+mj-lt"/>
                <a:cs typeface="+mj-lt"/>
              </a:rPr>
              <a:t>MilvusVectorStore</a:t>
            </a:r>
            <a:endParaRPr sz="1635">
              <a:solidFill>
                <a:schemeClr val="bg1"/>
              </a:solidFill>
              <a:latin typeface="+mj-lt"/>
              <a:cs typeface="+mj-lt"/>
            </a:endParaRPr>
          </a:p>
          <a:p>
            <a:pPr marL="393700" indent="-381635">
              <a:lnSpc>
                <a:spcPct val="100000"/>
              </a:lnSpc>
              <a:spcBef>
                <a:spcPts val="1850"/>
              </a:spcBef>
              <a:buSzPct val="123000"/>
              <a:buChar char="•"/>
              <a:tabLst>
                <a:tab pos="393700" algn="l"/>
                <a:tab pos="394335" algn="l"/>
              </a:tabLst>
            </a:pPr>
            <a:r>
              <a:rPr sz="1635">
                <a:solidFill>
                  <a:schemeClr val="bg1"/>
                </a:solidFill>
                <a:latin typeface="+mj-lt"/>
                <a:cs typeface="+mj-lt"/>
              </a:rPr>
              <a:t>Neo4JVectorStore</a:t>
            </a:r>
            <a:endParaRPr sz="1635">
              <a:solidFill>
                <a:schemeClr val="bg1"/>
              </a:solidFill>
              <a:latin typeface="+mj-lt"/>
              <a:cs typeface="+mj-lt"/>
            </a:endParaRPr>
          </a:p>
          <a:p>
            <a:pPr marL="393700" indent="-381635">
              <a:lnSpc>
                <a:spcPct val="100000"/>
              </a:lnSpc>
              <a:spcBef>
                <a:spcPts val="1850"/>
              </a:spcBef>
              <a:buSzPct val="123000"/>
              <a:buChar char="•"/>
              <a:tabLst>
                <a:tab pos="393700" algn="l"/>
                <a:tab pos="394335" algn="l"/>
              </a:tabLst>
            </a:pPr>
            <a:r>
              <a:rPr sz="1635">
                <a:solidFill>
                  <a:schemeClr val="bg1"/>
                </a:solidFill>
                <a:latin typeface="+mj-lt"/>
                <a:cs typeface="+mj-lt"/>
              </a:rPr>
              <a:t>PgVectorStore</a:t>
            </a:r>
            <a:endParaRPr sz="1635">
              <a:solidFill>
                <a:schemeClr val="bg1"/>
              </a:solidFill>
              <a:latin typeface="+mj-lt"/>
              <a:cs typeface="+mj-lt"/>
            </a:endParaRPr>
          </a:p>
          <a:p>
            <a:pPr marL="393700" indent="-381635">
              <a:lnSpc>
                <a:spcPct val="100000"/>
              </a:lnSpc>
              <a:spcBef>
                <a:spcPts val="1850"/>
              </a:spcBef>
              <a:buSzPct val="123000"/>
              <a:buChar char="•"/>
              <a:tabLst>
                <a:tab pos="393700" algn="l"/>
                <a:tab pos="394335" algn="l"/>
              </a:tabLst>
            </a:pPr>
            <a:r>
              <a:rPr sz="1635">
                <a:solidFill>
                  <a:schemeClr val="bg1"/>
                </a:solidFill>
                <a:latin typeface="+mj-lt"/>
                <a:cs typeface="+mj-lt"/>
              </a:rPr>
              <a:t>QdrantVectorStore</a:t>
            </a:r>
            <a:endParaRPr sz="1635">
              <a:solidFill>
                <a:schemeClr val="bg1"/>
              </a:solidFill>
              <a:latin typeface="+mj-lt"/>
              <a:cs typeface="+mj-lt"/>
            </a:endParaRPr>
          </a:p>
          <a:p>
            <a:pPr marL="393700" indent="-381635">
              <a:lnSpc>
                <a:spcPct val="100000"/>
              </a:lnSpc>
              <a:spcBef>
                <a:spcPts val="1850"/>
              </a:spcBef>
              <a:buSzPct val="123000"/>
              <a:buChar char="•"/>
              <a:tabLst>
                <a:tab pos="393700" algn="l"/>
                <a:tab pos="394335" algn="l"/>
              </a:tabLst>
            </a:pPr>
            <a:r>
              <a:rPr sz="1635">
                <a:solidFill>
                  <a:schemeClr val="bg1"/>
                </a:solidFill>
                <a:latin typeface="+mj-lt"/>
                <a:cs typeface="+mj-lt"/>
              </a:rPr>
              <a:t>RedisVectorStore</a:t>
            </a:r>
            <a:endParaRPr sz="1635">
              <a:solidFill>
                <a:schemeClr val="bg1"/>
              </a:solidFill>
              <a:latin typeface="+mj-lt"/>
              <a:cs typeface="+mj-lt"/>
            </a:endParaRPr>
          </a:p>
          <a:p>
            <a:pPr marL="393700" indent="-381635">
              <a:lnSpc>
                <a:spcPct val="100000"/>
              </a:lnSpc>
              <a:spcBef>
                <a:spcPts val="1850"/>
              </a:spcBef>
              <a:buSzPct val="123000"/>
              <a:buChar char="•"/>
              <a:tabLst>
                <a:tab pos="393700" algn="l"/>
                <a:tab pos="394335" algn="l"/>
              </a:tabLst>
            </a:pPr>
            <a:r>
              <a:rPr sz="1635">
                <a:solidFill>
                  <a:schemeClr val="bg1"/>
                </a:solidFill>
                <a:latin typeface="+mj-lt"/>
                <a:cs typeface="+mj-lt"/>
              </a:rPr>
              <a:t>WeaviateVecvtorStore</a:t>
            </a:r>
            <a:endParaRPr sz="1635">
              <a:solidFill>
                <a:schemeClr val="bg1"/>
              </a:solidFill>
              <a:latin typeface="+mj-lt"/>
              <a:cs typeface="+mj-lt"/>
            </a:endParaRPr>
          </a:p>
          <a:p>
            <a:pPr marL="393700" indent="-381635">
              <a:lnSpc>
                <a:spcPct val="100000"/>
              </a:lnSpc>
              <a:spcBef>
                <a:spcPts val="1850"/>
              </a:spcBef>
              <a:buSzPct val="123000"/>
              <a:buChar char="•"/>
              <a:tabLst>
                <a:tab pos="393700" algn="l"/>
                <a:tab pos="394335" algn="l"/>
              </a:tabLst>
            </a:pPr>
            <a:r>
              <a:rPr sz="1635">
                <a:solidFill>
                  <a:schemeClr val="bg1"/>
                </a:solidFill>
                <a:latin typeface="+mj-lt"/>
                <a:cs typeface="+mj-lt"/>
              </a:rPr>
              <a:t>SimpleVectorStore</a:t>
            </a:r>
            <a:endParaRPr sz="1635">
              <a:solidFill>
                <a:schemeClr val="bg1"/>
              </a:solidFill>
              <a:latin typeface="+mj-lt"/>
              <a:cs typeface="+mj-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6075" y="580708"/>
            <a:ext cx="7974965" cy="1236980"/>
          </a:xfrm>
          <a:prstGeom prst="rect">
            <a:avLst/>
          </a:prstGeom>
        </p:spPr>
        <p:txBody>
          <a:bodyPr vert="horz" wrap="square" lIns="0" tIns="6930" rIns="0" bIns="0" rtlCol="0">
            <a:spAutoFit/>
          </a:bodyPr>
          <a:lstStyle/>
          <a:p>
            <a:pPr marL="12700">
              <a:lnSpc>
                <a:spcPct val="100000"/>
              </a:lnSpc>
              <a:spcBef>
                <a:spcPts val="100"/>
              </a:spcBef>
            </a:pPr>
            <a:r>
              <a:rPr sz="4000" spc="120" dirty="0">
                <a:solidFill>
                  <a:schemeClr val="bg1"/>
                </a:solidFill>
              </a:rPr>
              <a:t>The</a:t>
            </a:r>
            <a:r>
              <a:rPr sz="4000" spc="-345" dirty="0">
                <a:solidFill>
                  <a:schemeClr val="bg1"/>
                </a:solidFill>
              </a:rPr>
              <a:t> </a:t>
            </a:r>
            <a:r>
              <a:rPr sz="4000" spc="540" dirty="0">
                <a:solidFill>
                  <a:schemeClr val="bg1"/>
                </a:solidFill>
              </a:rPr>
              <a:t>web</a:t>
            </a:r>
            <a:r>
              <a:rPr sz="4000" spc="-345" dirty="0">
                <a:solidFill>
                  <a:schemeClr val="bg1"/>
                </a:solidFill>
              </a:rPr>
              <a:t> </a:t>
            </a:r>
            <a:r>
              <a:rPr sz="4000" spc="509" dirty="0">
                <a:solidFill>
                  <a:schemeClr val="bg1"/>
                </a:solidFill>
              </a:rPr>
              <a:t>is</a:t>
            </a:r>
            <a:r>
              <a:rPr sz="4000" spc="-345" dirty="0">
                <a:solidFill>
                  <a:schemeClr val="bg1"/>
                </a:solidFill>
              </a:rPr>
              <a:t> </a:t>
            </a:r>
            <a:br>
              <a:rPr sz="4000" spc="-345" dirty="0">
                <a:solidFill>
                  <a:schemeClr val="bg1"/>
                </a:solidFill>
              </a:rPr>
            </a:br>
            <a:r>
              <a:rPr sz="4000" b="1" spc="1095" dirty="0">
                <a:solidFill>
                  <a:schemeClr val="bg1"/>
                </a:solidFill>
              </a:rPr>
              <a:t>stateless</a:t>
            </a:r>
            <a:endParaRPr sz="4000" b="1" spc="1095"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70180" y="2660650"/>
            <a:ext cx="3918585" cy="645160"/>
          </a:xfrm>
          <a:prstGeom prst="rect">
            <a:avLst/>
          </a:prstGeom>
          <a:noFill/>
        </p:spPr>
        <p:txBody>
          <a:bodyPr wrap="square" rtlCol="0" anchor="t">
            <a:spAutoFit/>
          </a:bodyPr>
          <a:p>
            <a:pPr algn="ctr"/>
            <a:r>
              <a:rPr lang="pt-PT" altLang="en-US">
                <a:solidFill>
                  <a:schemeClr val="bg1"/>
                </a:solidFill>
                <a:latin typeface="Swiss921 BT" panose="020B0806030502050204" charset="0"/>
                <a:cs typeface="Swiss921 BT" panose="020B0806030502050204" charset="0"/>
                <a:sym typeface="+mn-ea"/>
              </a:rPr>
              <a:t>Topic 2: Getting to Know OpenAI and AWS Bedrock</a:t>
            </a:r>
            <a:endParaRPr lang="pt-PT" altLang="en-US">
              <a:solidFill>
                <a:schemeClr val="bg1"/>
              </a:solidFill>
            </a:endParaRPr>
          </a:p>
        </p:txBody>
      </p:sp>
      <p:pic>
        <p:nvPicPr>
          <p:cNvPr id="5" name="Picture 4"/>
          <p:cNvPicPr>
            <a:picLocks noChangeAspect="1"/>
          </p:cNvPicPr>
          <p:nvPr/>
        </p:nvPicPr>
        <p:blipFill>
          <a:blip r:embed="rId2"/>
          <a:stretch>
            <a:fillRect/>
          </a:stretch>
        </p:blipFill>
        <p:spPr>
          <a:xfrm>
            <a:off x="351790" y="307340"/>
            <a:ext cx="1307465" cy="1307465"/>
          </a:xfrm>
          <a:prstGeom prst="rect">
            <a:avLst/>
          </a:prstGeom>
        </p:spPr>
      </p:pic>
      <p:pic>
        <p:nvPicPr>
          <p:cNvPr id="2" name="Graphic 6" descr="Amazon Bedrock service icon."/>
          <p:cNvPicPr>
            <a:picLocks noChangeAspect="1"/>
          </p:cNvPicPr>
          <p:nvPr/>
        </p:nvPicPr>
        <p:blipFill>
          <a:blip r:embed="rId3"/>
          <a:srcRect/>
          <a:stretch>
            <a:fillRect/>
          </a:stretch>
        </p:blipFill>
        <p:spPr>
          <a:xfrm>
            <a:off x="2433320" y="307340"/>
            <a:ext cx="1296035" cy="1307465"/>
          </a:xfrm>
          <a:prstGeom prst="rect">
            <a:avLst/>
          </a:prstGeom>
        </p:spPr>
      </p:pic>
      <p:pic>
        <p:nvPicPr>
          <p:cNvPr id="19" name="Graphic 18"/>
          <p:cNvPicPr>
            <a:picLocks noChangeAspect="1"/>
          </p:cNvPicPr>
          <p:nvPr/>
        </p:nvPicPr>
        <p:blipFill>
          <a:blip r:embed="rId4"/>
          <a:srcRect/>
          <a:stretch>
            <a:fillRect/>
          </a:stretch>
        </p:blipFill>
        <p:spPr>
          <a:xfrm>
            <a:off x="3348355" y="1233651"/>
            <a:ext cx="381000" cy="381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p:nvPr>
            <p:ph type="title"/>
          </p:nvPr>
        </p:nvSpPr>
        <p:spPr/>
        <p:txBody>
          <a:bodyPr/>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13055" y="2668905"/>
            <a:ext cx="10076180" cy="2553335"/>
          </a:xfrm>
          <a:prstGeom prst="rect">
            <a:avLst/>
          </a:prstGeom>
          <a:noFill/>
        </p:spPr>
        <p:txBody>
          <a:bodyPr wrap="none" rtlCol="0">
            <a:spAutoFit/>
          </a:bodyPr>
          <a:p>
            <a:pPr algn="l"/>
            <a:r>
              <a:rPr lang="pt-PT" altLang="en-US" sz="1600" b="1">
                <a:solidFill>
                  <a:schemeClr val="bg1"/>
                </a:solidFill>
              </a:rPr>
              <a:t>#! </a:t>
            </a:r>
            <a:r>
              <a:rPr lang="en-US" sz="1600" b="1">
                <a:solidFill>
                  <a:schemeClr val="bg1"/>
                </a:solidFill>
              </a:rPr>
              <a:t>/bin/bash</a:t>
            </a:r>
            <a:endParaRPr lang="en-US" sz="1600" b="1">
              <a:solidFill>
                <a:schemeClr val="bg1"/>
              </a:solidFill>
            </a:endParaRPr>
          </a:p>
          <a:p>
            <a:pPr algn="l"/>
            <a:endParaRPr lang="en-US" sz="1600">
              <a:solidFill>
                <a:schemeClr val="bg1"/>
              </a:solidFill>
            </a:endParaRPr>
          </a:p>
          <a:p>
            <a:pPr algn="l"/>
            <a:r>
              <a:rPr lang="en-US" sz="1600">
                <a:solidFill>
                  <a:srgbClr val="00B0F0"/>
                </a:solidFill>
              </a:rPr>
              <a:t>echo</a:t>
            </a:r>
            <a:r>
              <a:rPr lang="en-US" sz="1600">
                <a:solidFill>
                  <a:schemeClr val="bg1"/>
                </a:solidFill>
              </a:rPr>
              <a:t> </a:t>
            </a:r>
            <a:r>
              <a:rPr lang="en-US" sz="1600">
                <a:solidFill>
                  <a:srgbClr val="00B050"/>
                </a:solidFill>
              </a:rPr>
              <a:t>"Calling Open AI"</a:t>
            </a:r>
            <a:endParaRPr lang="en-US" sz="1600">
              <a:solidFill>
                <a:srgbClr val="00B050"/>
              </a:solidFill>
            </a:endParaRPr>
          </a:p>
          <a:p>
            <a:pPr algn="l"/>
            <a:r>
              <a:rPr lang="en-US" sz="1600">
                <a:solidFill>
                  <a:schemeClr val="bg1"/>
                </a:solidFill>
              </a:rPr>
              <a:t>MY_OPENAI_KEY=</a:t>
            </a:r>
            <a:r>
              <a:rPr lang="en-US" sz="1600">
                <a:solidFill>
                  <a:srgbClr val="00B050"/>
                </a:solidFill>
              </a:rPr>
              <a:t>"YOUR_API_KEY_HERE"</a:t>
            </a:r>
            <a:endParaRPr lang="en-US" sz="1600">
              <a:solidFill>
                <a:srgbClr val="00B050"/>
              </a:solidFill>
            </a:endParaRPr>
          </a:p>
          <a:p>
            <a:pPr algn="l"/>
            <a:r>
              <a:rPr lang="en-US" sz="1600">
                <a:solidFill>
                  <a:schemeClr val="bg1"/>
                </a:solidFill>
              </a:rPr>
              <a:t>PROMPT=</a:t>
            </a:r>
            <a:r>
              <a:rPr lang="en-US" sz="1600">
                <a:solidFill>
                  <a:srgbClr val="00B050"/>
                </a:solidFill>
              </a:rPr>
              <a:t>"When was the first version of Java released?"</a:t>
            </a:r>
            <a:endParaRPr lang="en-US" sz="1600">
              <a:solidFill>
                <a:srgbClr val="00B050"/>
              </a:solidFill>
            </a:endParaRPr>
          </a:p>
          <a:p>
            <a:pPr algn="l"/>
            <a:endParaRPr lang="en-US" sz="1600">
              <a:solidFill>
                <a:schemeClr val="bg1"/>
              </a:solidFill>
            </a:endParaRPr>
          </a:p>
          <a:p>
            <a:pPr algn="l"/>
            <a:r>
              <a:rPr lang="en-US" sz="1600">
                <a:solidFill>
                  <a:srgbClr val="00B0F0"/>
                </a:solidFill>
              </a:rPr>
              <a:t>curl </a:t>
            </a:r>
            <a:r>
              <a:rPr lang="en-US" sz="1600">
                <a:solidFill>
                  <a:schemeClr val="bg1"/>
                </a:solidFill>
              </a:rPr>
              <a:t>https://api.openai.com/v1/chat/completions \</a:t>
            </a:r>
            <a:endParaRPr lang="en-US" sz="1600">
              <a:solidFill>
                <a:schemeClr val="bg1"/>
              </a:solidFill>
            </a:endParaRPr>
          </a:p>
          <a:p>
            <a:pPr algn="l"/>
            <a:r>
              <a:rPr lang="en-US" sz="1600">
                <a:solidFill>
                  <a:schemeClr val="bg1"/>
                </a:solidFill>
              </a:rPr>
              <a:t>-H </a:t>
            </a:r>
            <a:r>
              <a:rPr lang="en-US" sz="1600">
                <a:solidFill>
                  <a:srgbClr val="00B050"/>
                </a:solidFill>
              </a:rPr>
              <a:t>"Content-Type: application/json"</a:t>
            </a:r>
            <a:r>
              <a:rPr lang="en-US" sz="1600">
                <a:solidFill>
                  <a:schemeClr val="bg1"/>
                </a:solidFill>
              </a:rPr>
              <a:t> \</a:t>
            </a:r>
            <a:endParaRPr lang="en-US" sz="1600">
              <a:solidFill>
                <a:schemeClr val="bg1"/>
              </a:solidFill>
            </a:endParaRPr>
          </a:p>
          <a:p>
            <a:pPr algn="l"/>
            <a:r>
              <a:rPr lang="en-US" sz="1600">
                <a:solidFill>
                  <a:schemeClr val="bg1"/>
                </a:solidFill>
              </a:rPr>
              <a:t>-H </a:t>
            </a:r>
            <a:r>
              <a:rPr lang="en-US" sz="1600">
                <a:solidFill>
                  <a:srgbClr val="00B050"/>
                </a:solidFill>
              </a:rPr>
              <a:t>"Authorization: Bearer</a:t>
            </a:r>
            <a:r>
              <a:rPr lang="en-US" sz="1600">
                <a:solidFill>
                  <a:schemeClr val="bg1"/>
                </a:solidFill>
              </a:rPr>
              <a:t> $MY_OPENAI_KEY" \</a:t>
            </a:r>
            <a:endParaRPr lang="en-US" sz="1600">
              <a:solidFill>
                <a:schemeClr val="bg1"/>
              </a:solidFill>
            </a:endParaRPr>
          </a:p>
          <a:p>
            <a:pPr algn="l"/>
            <a:r>
              <a:rPr lang="en-US" sz="1600">
                <a:solidFill>
                  <a:schemeClr val="bg1"/>
                </a:solidFill>
              </a:rPr>
              <a:t>-d '</a:t>
            </a:r>
            <a:r>
              <a:rPr lang="en-US" sz="1600">
                <a:solidFill>
                  <a:srgbClr val="00B050"/>
                </a:solidFill>
              </a:rPr>
              <a:t>{"model": "gpt-3.5-turbo-0125", "messages": [{"role":"user", "content": "'"</a:t>
            </a:r>
            <a:r>
              <a:rPr lang="en-US" sz="1600">
                <a:solidFill>
                  <a:schemeClr val="accent5"/>
                </a:solidFill>
              </a:rPr>
              <a:t>$</a:t>
            </a:r>
            <a:r>
              <a:rPr lang="en-US" sz="1600">
                <a:solidFill>
                  <a:schemeClr val="bg1"/>
                </a:solidFill>
              </a:rPr>
              <a:t>{PROMPT}</a:t>
            </a:r>
            <a:r>
              <a:rPr lang="en-US" sz="1600">
                <a:solidFill>
                  <a:srgbClr val="00B050"/>
                </a:solidFill>
              </a:rPr>
              <a:t>"'"}] }</a:t>
            </a:r>
            <a:r>
              <a:rPr lang="en-US" sz="1600">
                <a:solidFill>
                  <a:schemeClr val="bg1"/>
                </a:solidFill>
              </a:rPr>
              <a:t>'</a:t>
            </a:r>
            <a:endParaRPr lang="en-US" sz="16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583498"/>
            <a:ext cx="42976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Generative AI</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98425" y="4300855"/>
            <a:ext cx="3918585" cy="755650"/>
          </a:xfrm>
          <a:prstGeom prst="rect">
            <a:avLst/>
          </a:prstGeom>
          <a:noFill/>
        </p:spPr>
        <p:txBody>
          <a:bodyPr wrap="square" rtlCol="0" anchor="t">
            <a:spAutoFit/>
          </a:bodyPr>
          <a:p>
            <a:pPr marR="0" lvl="0" indent="0" algn="ctr"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1: Generative AI – Concepts and Advantages</a:t>
            </a:r>
            <a:endParaRPr lang="pt-PT" altLang="en-US">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12420" y="1130300"/>
            <a:ext cx="10420985" cy="4892675"/>
          </a:xfrm>
          <a:prstGeom prst="rect">
            <a:avLst/>
          </a:prstGeom>
          <a:noFill/>
        </p:spPr>
        <p:txBody>
          <a:bodyPr wrap="none" rtlCol="0">
            <a:spAutoFit/>
          </a:bodyPr>
          <a:p>
            <a:pPr algn="l"/>
            <a:r>
              <a:rPr sz="1200" b="1">
                <a:solidFill>
                  <a:schemeClr val="bg1"/>
                </a:solidFill>
              </a:rPr>
              <a:t>Calling Open AI</a:t>
            </a:r>
            <a:endParaRPr sz="1200" b="1">
              <a:solidFill>
                <a:schemeClr val="bg1"/>
              </a:solidFill>
            </a:endParaRPr>
          </a:p>
          <a:p>
            <a:pPr algn="l"/>
            <a:endParaRPr sz="1200" b="1">
              <a:solidFill>
                <a:schemeClr val="bg1"/>
              </a:solidFill>
            </a:endParaRPr>
          </a:p>
          <a:p>
            <a:pPr algn="l"/>
            <a:r>
              <a:rPr sz="1200" b="1">
                <a:solidFill>
                  <a:schemeClr val="bg1"/>
                </a:solidFill>
              </a:rPr>
              <a:t>{</a:t>
            </a:r>
            <a:endParaRPr sz="1200" b="1">
              <a:solidFill>
                <a:schemeClr val="bg1"/>
              </a:solidFill>
            </a:endParaRPr>
          </a:p>
          <a:p>
            <a:pPr algn="l"/>
            <a:r>
              <a:rPr sz="1200" b="1">
                <a:solidFill>
                  <a:schemeClr val="bg1"/>
                </a:solidFill>
              </a:rPr>
              <a:t>  "id": "chatcmpl-A5e48Ns4Tu9NscMH8oAIdClNF8dH6",</a:t>
            </a:r>
            <a:endParaRPr sz="1200" b="1">
              <a:solidFill>
                <a:schemeClr val="bg1"/>
              </a:solidFill>
            </a:endParaRPr>
          </a:p>
          <a:p>
            <a:pPr algn="l"/>
            <a:r>
              <a:rPr sz="1200" b="1">
                <a:solidFill>
                  <a:schemeClr val="bg1"/>
                </a:solidFill>
              </a:rPr>
              <a:t>  "object": "chat.completion",</a:t>
            </a:r>
            <a:endParaRPr sz="1200" b="1">
              <a:solidFill>
                <a:schemeClr val="bg1"/>
              </a:solidFill>
            </a:endParaRPr>
          </a:p>
          <a:p>
            <a:pPr algn="l"/>
            <a:r>
              <a:rPr sz="1200" b="1">
                <a:solidFill>
                  <a:schemeClr val="bg1"/>
                </a:solidFill>
              </a:rPr>
              <a:t>  "created": 1725909016,</a:t>
            </a:r>
            <a:endParaRPr sz="1200" b="1">
              <a:solidFill>
                <a:schemeClr val="bg1"/>
              </a:solidFill>
            </a:endParaRPr>
          </a:p>
          <a:p>
            <a:pPr algn="l"/>
            <a:r>
              <a:rPr sz="1200" b="1">
                <a:solidFill>
                  <a:schemeClr val="accent5"/>
                </a:solidFill>
              </a:rPr>
              <a:t>  "model": "gpt-3.5-turbo-0125",</a:t>
            </a:r>
            <a:endParaRPr sz="1200" b="1">
              <a:solidFill>
                <a:schemeClr val="accent5"/>
              </a:solidFill>
            </a:endParaRPr>
          </a:p>
          <a:p>
            <a:pPr algn="l"/>
            <a:r>
              <a:rPr sz="1200" b="1">
                <a:solidFill>
                  <a:schemeClr val="bg1"/>
                </a:solidFill>
              </a:rPr>
              <a:t>  "choices": [</a:t>
            </a:r>
            <a:endParaRPr sz="1200" b="1">
              <a:solidFill>
                <a:schemeClr val="bg1"/>
              </a:solidFill>
            </a:endParaRPr>
          </a:p>
          <a:p>
            <a:pPr algn="l"/>
            <a:r>
              <a:rPr sz="1200" b="1">
                <a:solidFill>
                  <a:schemeClr val="bg1"/>
                </a:solidFill>
              </a:rPr>
              <a:t>    {</a:t>
            </a:r>
            <a:endParaRPr sz="1200" b="1">
              <a:solidFill>
                <a:schemeClr val="bg1"/>
              </a:solidFill>
            </a:endParaRPr>
          </a:p>
          <a:p>
            <a:pPr algn="l"/>
            <a:r>
              <a:rPr sz="1200" b="1">
                <a:solidFill>
                  <a:schemeClr val="bg1"/>
                </a:solidFill>
              </a:rPr>
              <a:t>      "index": 0,</a:t>
            </a:r>
            <a:endParaRPr sz="1200" b="1">
              <a:solidFill>
                <a:schemeClr val="bg1"/>
              </a:solidFill>
            </a:endParaRPr>
          </a:p>
          <a:p>
            <a:pPr algn="l"/>
            <a:r>
              <a:rPr sz="1200" b="1">
                <a:solidFill>
                  <a:schemeClr val="bg1"/>
                </a:solidFill>
              </a:rPr>
              <a:t>      "message": {</a:t>
            </a:r>
            <a:endParaRPr sz="1200" b="1">
              <a:solidFill>
                <a:schemeClr val="bg1"/>
              </a:solidFill>
            </a:endParaRPr>
          </a:p>
          <a:p>
            <a:pPr algn="l"/>
            <a:r>
              <a:rPr sz="1200" b="1">
                <a:solidFill>
                  <a:schemeClr val="bg1"/>
                </a:solidFill>
              </a:rPr>
              <a:t>        "role": "assistant",</a:t>
            </a:r>
            <a:endParaRPr sz="1200" b="1">
              <a:solidFill>
                <a:schemeClr val="bg1"/>
              </a:solidFill>
            </a:endParaRPr>
          </a:p>
          <a:p>
            <a:pPr algn="l"/>
            <a:r>
              <a:rPr sz="1200" b="1">
                <a:solidFill>
                  <a:schemeClr val="bg1"/>
                </a:solidFill>
              </a:rPr>
              <a:t>        "content": </a:t>
            </a:r>
            <a:r>
              <a:rPr sz="1200" b="1">
                <a:solidFill>
                  <a:srgbClr val="00B050"/>
                </a:solidFill>
              </a:rPr>
              <a:t>"The first version of Java, known as Java 1.0, was released by Sun Microsystems on January 23, 1996."</a:t>
            </a:r>
            <a:r>
              <a:rPr sz="1200" b="1">
                <a:solidFill>
                  <a:schemeClr val="bg1"/>
                </a:solidFill>
              </a:rPr>
              <a:t>,</a:t>
            </a:r>
            <a:endParaRPr sz="1200" b="1">
              <a:solidFill>
                <a:schemeClr val="bg1"/>
              </a:solidFill>
            </a:endParaRPr>
          </a:p>
          <a:p>
            <a:pPr algn="l"/>
            <a:r>
              <a:rPr sz="1200" b="1">
                <a:solidFill>
                  <a:schemeClr val="bg1"/>
                </a:solidFill>
              </a:rPr>
              <a:t>        "refusal": null</a:t>
            </a:r>
            <a:endParaRPr sz="1200" b="1">
              <a:solidFill>
                <a:schemeClr val="bg1"/>
              </a:solidFill>
            </a:endParaRPr>
          </a:p>
          <a:p>
            <a:pPr algn="l"/>
            <a:r>
              <a:rPr sz="1200" b="1">
                <a:solidFill>
                  <a:schemeClr val="bg1"/>
                </a:solidFill>
              </a:rPr>
              <a:t>      },</a:t>
            </a:r>
            <a:endParaRPr sz="1200" b="1">
              <a:solidFill>
                <a:schemeClr val="bg1"/>
              </a:solidFill>
            </a:endParaRPr>
          </a:p>
          <a:p>
            <a:pPr algn="l"/>
            <a:r>
              <a:rPr sz="1200" b="1">
                <a:solidFill>
                  <a:schemeClr val="bg1"/>
                </a:solidFill>
              </a:rPr>
              <a:t>      "logprobs": null,</a:t>
            </a:r>
            <a:endParaRPr sz="1200" b="1">
              <a:solidFill>
                <a:schemeClr val="bg1"/>
              </a:solidFill>
            </a:endParaRPr>
          </a:p>
          <a:p>
            <a:pPr algn="l"/>
            <a:r>
              <a:rPr sz="1200" b="1">
                <a:solidFill>
                  <a:schemeClr val="bg1"/>
                </a:solidFill>
              </a:rPr>
              <a:t>      "finish_reason": "stop"</a:t>
            </a:r>
            <a:endParaRPr sz="1200" b="1">
              <a:solidFill>
                <a:schemeClr val="bg1"/>
              </a:solidFill>
            </a:endParaRPr>
          </a:p>
          <a:p>
            <a:pPr algn="l"/>
            <a:r>
              <a:rPr sz="1200" b="1">
                <a:solidFill>
                  <a:schemeClr val="bg1"/>
                </a:solidFill>
              </a:rPr>
              <a:t>    }</a:t>
            </a:r>
            <a:endParaRPr sz="1200" b="1">
              <a:solidFill>
                <a:schemeClr val="bg1"/>
              </a:solidFill>
            </a:endParaRPr>
          </a:p>
          <a:p>
            <a:pPr algn="l"/>
            <a:r>
              <a:rPr sz="1200" b="1">
                <a:solidFill>
                  <a:schemeClr val="bg1"/>
                </a:solidFill>
              </a:rPr>
              <a:t>  ],</a:t>
            </a:r>
            <a:endParaRPr sz="1200" b="1">
              <a:solidFill>
                <a:schemeClr val="bg1"/>
              </a:solidFill>
            </a:endParaRPr>
          </a:p>
          <a:p>
            <a:pPr algn="l"/>
            <a:r>
              <a:rPr sz="1200" b="1">
                <a:solidFill>
                  <a:schemeClr val="bg1"/>
                </a:solidFill>
              </a:rPr>
              <a:t>  </a:t>
            </a:r>
            <a:r>
              <a:rPr sz="1200" b="1">
                <a:solidFill>
                  <a:schemeClr val="accent5"/>
                </a:solidFill>
              </a:rPr>
              <a:t>"usage": {</a:t>
            </a:r>
            <a:endParaRPr sz="1200" b="1">
              <a:solidFill>
                <a:schemeClr val="accent5"/>
              </a:solidFill>
            </a:endParaRPr>
          </a:p>
          <a:p>
            <a:pPr algn="l"/>
            <a:r>
              <a:rPr sz="1200" b="1">
                <a:solidFill>
                  <a:schemeClr val="accent5"/>
                </a:solidFill>
              </a:rPr>
              <a:t>    "prompt_tokens": 16,</a:t>
            </a:r>
            <a:endParaRPr sz="1200" b="1">
              <a:solidFill>
                <a:schemeClr val="accent5"/>
              </a:solidFill>
            </a:endParaRPr>
          </a:p>
          <a:p>
            <a:pPr algn="l"/>
            <a:r>
              <a:rPr sz="1200" b="1">
                <a:solidFill>
                  <a:schemeClr val="accent5"/>
                </a:solidFill>
              </a:rPr>
              <a:t>    "completion_tokens": 28,</a:t>
            </a:r>
            <a:endParaRPr sz="1200" b="1">
              <a:solidFill>
                <a:schemeClr val="accent5"/>
              </a:solidFill>
            </a:endParaRPr>
          </a:p>
          <a:p>
            <a:pPr algn="l"/>
            <a:r>
              <a:rPr sz="1200" b="1">
                <a:solidFill>
                  <a:schemeClr val="accent5"/>
                </a:solidFill>
              </a:rPr>
              <a:t>    "total_tokens": 44</a:t>
            </a:r>
            <a:endParaRPr sz="1200" b="1">
              <a:solidFill>
                <a:schemeClr val="accent5"/>
              </a:solidFill>
            </a:endParaRPr>
          </a:p>
          <a:p>
            <a:pPr algn="l"/>
            <a:r>
              <a:rPr sz="1200" b="1">
                <a:solidFill>
                  <a:schemeClr val="accent5"/>
                </a:solidFill>
              </a:rPr>
              <a:t>  }</a:t>
            </a:r>
            <a:r>
              <a:rPr sz="1200" b="1">
                <a:solidFill>
                  <a:schemeClr val="bg1"/>
                </a:solidFill>
              </a:rPr>
              <a:t>,</a:t>
            </a:r>
            <a:endParaRPr sz="1200" b="1">
              <a:solidFill>
                <a:schemeClr val="bg1"/>
              </a:solidFill>
            </a:endParaRPr>
          </a:p>
          <a:p>
            <a:pPr algn="l"/>
            <a:r>
              <a:rPr sz="1200" b="1">
                <a:solidFill>
                  <a:schemeClr val="bg1"/>
                </a:solidFill>
              </a:rPr>
              <a:t>  "system_fingerprint": null</a:t>
            </a:r>
            <a:endParaRPr sz="1200" b="1">
              <a:solidFill>
                <a:schemeClr val="bg1"/>
              </a:solidFill>
            </a:endParaRPr>
          </a:p>
          <a:p>
            <a:pPr algn="l"/>
            <a:r>
              <a:rPr sz="1200" b="1">
                <a:solidFill>
                  <a:schemeClr val="bg1"/>
                </a:solidFill>
              </a:rPr>
              <a:t>}</a:t>
            </a:r>
            <a:endParaRPr sz="1200" b="1">
              <a:solidFill>
                <a:schemeClr val="bg1"/>
              </a:solidFill>
            </a:endParaRPr>
          </a:p>
        </p:txBody>
      </p:sp>
      <p:sp>
        <p:nvSpPr>
          <p:cNvPr id="2" name="Text Box 1"/>
          <p:cNvSpPr txBox="1"/>
          <p:nvPr/>
        </p:nvSpPr>
        <p:spPr>
          <a:xfrm>
            <a:off x="421005" y="160020"/>
            <a:ext cx="1840230" cy="460375"/>
          </a:xfrm>
          <a:prstGeom prst="rect">
            <a:avLst/>
          </a:prstGeom>
          <a:noFill/>
        </p:spPr>
        <p:txBody>
          <a:bodyPr wrap="none" rtlCol="0">
            <a:spAutoFit/>
          </a:bodyPr>
          <a:p>
            <a:pPr algn="l"/>
            <a:r>
              <a:rPr lang="pt-PT" altLang="en-US" sz="2400" b="1" dirty="0">
                <a:solidFill>
                  <a:schemeClr val="bg1"/>
                </a:solidFill>
                <a:sym typeface="+mn-ea"/>
              </a:rPr>
              <a:t>Response</a:t>
            </a:r>
            <a:endParaRPr lang="pt-PT" altLang="en-US" sz="2400" b="1" dirty="0">
              <a:solidFill>
                <a:schemeClr val="bg1"/>
              </a:solidFill>
              <a:sym typeface="+mn-ea"/>
            </a:endParaRPr>
          </a:p>
        </p:txBody>
      </p:sp>
      <p:sp>
        <p:nvSpPr>
          <p:cNvPr id="15" name="Rectangles 14"/>
          <p:cNvSpPr/>
          <p:nvPr/>
        </p:nvSpPr>
        <p:spPr>
          <a:xfrm flipV="1">
            <a:off x="525780" y="683260"/>
            <a:ext cx="2196465"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5770" y="894715"/>
            <a:ext cx="9594215" cy="5754370"/>
          </a:xfrm>
          <a:prstGeom prst="rect">
            <a:avLst/>
          </a:prstGeom>
          <a:noFill/>
        </p:spPr>
        <p:txBody>
          <a:bodyPr wrap="none" rtlCol="0">
            <a:spAutoFit/>
          </a:bodyPr>
          <a:p>
            <a:pPr algn="l"/>
            <a:r>
              <a:rPr sz="1600" b="1">
                <a:solidFill>
                  <a:schemeClr val="bg1"/>
                </a:solidFill>
              </a:rPr>
              <a:t>public static void main(String[] args) throws IOException, InterruptedException {</a:t>
            </a:r>
            <a:endParaRPr sz="1600" b="1">
              <a:solidFill>
                <a:schemeClr val="bg1"/>
              </a:solidFill>
            </a:endParaRPr>
          </a:p>
          <a:p>
            <a:pPr algn="l"/>
            <a:r>
              <a:rPr sz="1600" b="1">
                <a:solidFill>
                  <a:schemeClr val="bg1"/>
                </a:solidFill>
              </a:rPr>
              <a:t>var apiKey = </a:t>
            </a:r>
            <a:r>
              <a:rPr sz="1600" b="1">
                <a:solidFill>
                  <a:srgbClr val="00B050"/>
                </a:solidFill>
              </a:rPr>
              <a:t>"YOUR_API_KEY_HERE";</a:t>
            </a:r>
            <a:endParaRPr sz="1600" b="1">
              <a:solidFill>
                <a:schemeClr val="bg1"/>
              </a:solidFill>
            </a:endParaRPr>
          </a:p>
          <a:p>
            <a:pPr algn="l"/>
            <a:r>
              <a:rPr sz="1600" b="1">
                <a:solidFill>
                  <a:schemeClr val="bg1"/>
                </a:solidFill>
              </a:rPr>
              <a:t> var body =</a:t>
            </a:r>
            <a:r>
              <a:rPr sz="1600" b="1">
                <a:solidFill>
                  <a:srgbClr val="00B050"/>
                </a:solidFill>
              </a:rPr>
              <a:t> """</a:t>
            </a:r>
            <a:endParaRPr sz="1600" b="1">
              <a:solidFill>
                <a:srgbClr val="00B050"/>
              </a:solidFill>
            </a:endParaRPr>
          </a:p>
          <a:p>
            <a:pPr algn="l"/>
            <a:r>
              <a:rPr sz="1600" b="1">
                <a:solidFill>
                  <a:srgbClr val="00B050"/>
                </a:solidFill>
              </a:rPr>
              <a:t>                    {</a:t>
            </a:r>
            <a:endParaRPr sz="1600" b="1">
              <a:solidFill>
                <a:srgbClr val="00B050"/>
              </a:solidFill>
            </a:endParaRPr>
          </a:p>
          <a:p>
            <a:pPr algn="l"/>
            <a:r>
              <a:rPr sz="1600" b="1">
                <a:solidFill>
                  <a:srgbClr val="00B050"/>
                </a:solidFill>
              </a:rPr>
              <a:t>                    </a:t>
            </a:r>
            <a:r>
              <a:rPr lang="pt-PT" sz="1600" b="1">
                <a:solidFill>
                  <a:srgbClr val="00B050"/>
                </a:solidFill>
              </a:rPr>
              <a:t>	</a:t>
            </a:r>
            <a:r>
              <a:rPr sz="1600" b="1">
                <a:solidFill>
                  <a:srgbClr val="00B050"/>
                </a:solidFill>
              </a:rPr>
              <a:t>"model": "gpt-4",</a:t>
            </a:r>
            <a:endParaRPr sz="1600" b="1">
              <a:solidFill>
                <a:srgbClr val="00B050"/>
              </a:solidFill>
            </a:endParaRPr>
          </a:p>
          <a:p>
            <a:pPr algn="l"/>
            <a:r>
              <a:rPr sz="1600" b="1">
                <a:solidFill>
                  <a:srgbClr val="00B050"/>
                </a:solidFill>
              </a:rPr>
              <a:t>                    </a:t>
            </a:r>
            <a:r>
              <a:rPr lang="pt-PT" sz="1600" b="1">
                <a:solidFill>
                  <a:srgbClr val="00B050"/>
                </a:solidFill>
              </a:rPr>
              <a:t>	</a:t>
            </a:r>
            <a:r>
              <a:rPr sz="1600" b="1">
                <a:solidFill>
                  <a:srgbClr val="00B050"/>
                </a:solidFill>
              </a:rPr>
              <a:t>"messages": [</a:t>
            </a:r>
            <a:endParaRPr sz="1600" b="1">
              <a:solidFill>
                <a:srgbClr val="00B050"/>
              </a:solidFill>
            </a:endParaRPr>
          </a:p>
          <a:p>
            <a:pPr algn="l"/>
            <a:r>
              <a:rPr sz="1600" b="1">
                <a:solidFill>
                  <a:srgbClr val="00B050"/>
                </a:solidFill>
              </a:rPr>
              <a:t>                    {</a:t>
            </a:r>
            <a:endParaRPr sz="1600" b="1">
              <a:solidFill>
                <a:srgbClr val="00B050"/>
              </a:solidFill>
            </a:endParaRPr>
          </a:p>
          <a:p>
            <a:pPr algn="l"/>
            <a:r>
              <a:rPr sz="1600" b="1">
                <a:solidFill>
                  <a:srgbClr val="00B050"/>
                </a:solidFill>
              </a:rPr>
              <a:t>                    </a:t>
            </a:r>
            <a:r>
              <a:rPr lang="pt-PT" sz="1600" b="1">
                <a:solidFill>
                  <a:srgbClr val="00B050"/>
                </a:solidFill>
              </a:rPr>
              <a:t>	</a:t>
            </a:r>
            <a:r>
              <a:rPr sz="1600" b="1">
                <a:solidFill>
                  <a:srgbClr val="00B050"/>
                </a:solidFill>
              </a:rPr>
              <a:t>"role": "assistant",</a:t>
            </a:r>
            <a:endParaRPr sz="1600" b="1">
              <a:solidFill>
                <a:srgbClr val="00B050"/>
              </a:solidFill>
            </a:endParaRPr>
          </a:p>
          <a:p>
            <a:pPr algn="l"/>
            <a:r>
              <a:rPr sz="1600" b="1">
                <a:solidFill>
                  <a:srgbClr val="00B050"/>
                </a:solidFill>
              </a:rPr>
              <a:t>                    </a:t>
            </a:r>
            <a:r>
              <a:rPr lang="pt-PT" sz="1600" b="1">
                <a:solidFill>
                  <a:srgbClr val="00B050"/>
                </a:solidFill>
              </a:rPr>
              <a:t>	</a:t>
            </a:r>
            <a:r>
              <a:rPr sz="1600" b="1">
                <a:solidFill>
                  <a:srgbClr val="00B050"/>
                </a:solidFill>
              </a:rPr>
              <a:t>"content": "What is Spring Boot?"</a:t>
            </a:r>
            <a:endParaRPr sz="1600" b="1">
              <a:solidFill>
                <a:srgbClr val="00B050"/>
              </a:solidFill>
            </a:endParaRPr>
          </a:p>
          <a:p>
            <a:pPr algn="l"/>
            <a:r>
              <a:rPr sz="1600" b="1">
                <a:solidFill>
                  <a:srgbClr val="00B050"/>
                </a:solidFill>
              </a:rPr>
              <a:t>                    }</a:t>
            </a:r>
            <a:endParaRPr sz="1600" b="1">
              <a:solidFill>
                <a:srgbClr val="00B050"/>
              </a:solidFill>
            </a:endParaRPr>
          </a:p>
          <a:p>
            <a:pPr algn="l"/>
            <a:r>
              <a:rPr sz="1600" b="1">
                <a:solidFill>
                  <a:srgbClr val="00B050"/>
                </a:solidFill>
              </a:rPr>
              <a:t>                    ]</a:t>
            </a:r>
            <a:endParaRPr sz="1600" b="1">
              <a:solidFill>
                <a:srgbClr val="00B050"/>
              </a:solidFill>
            </a:endParaRPr>
          </a:p>
          <a:p>
            <a:pPr algn="l"/>
            <a:r>
              <a:rPr sz="1600" b="1">
                <a:solidFill>
                  <a:srgbClr val="00B050"/>
                </a:solidFill>
              </a:rPr>
              <a:t>                    }"""</a:t>
            </a:r>
            <a:r>
              <a:rPr sz="1600" b="1">
                <a:solidFill>
                  <a:schemeClr val="bg1"/>
                </a:solidFill>
              </a:rPr>
              <a:t>;</a:t>
            </a:r>
            <a:endParaRPr sz="1600" b="1">
              <a:solidFill>
                <a:schemeClr val="bg1"/>
              </a:solidFill>
            </a:endParaRPr>
          </a:p>
          <a:p>
            <a:pPr algn="l"/>
            <a:r>
              <a:rPr sz="1600" b="1">
                <a:solidFill>
                  <a:schemeClr val="bg1"/>
                </a:solidFill>
              </a:rPr>
              <a:t>        HttpRequest request = HttpRequest.newBuilder()</a:t>
            </a:r>
            <a:endParaRPr sz="1600" b="1">
              <a:solidFill>
                <a:schemeClr val="bg1"/>
              </a:solidFill>
            </a:endParaRPr>
          </a:p>
          <a:p>
            <a:pPr algn="l"/>
            <a:r>
              <a:rPr sz="1600" b="1">
                <a:solidFill>
                  <a:schemeClr val="bg1"/>
                </a:solidFill>
              </a:rPr>
              <a:t>                .uri(URI.create(</a:t>
            </a:r>
            <a:r>
              <a:rPr sz="1600" b="1">
                <a:solidFill>
                  <a:srgbClr val="00B050"/>
                </a:solidFill>
              </a:rPr>
              <a:t>"https://api.openai.com/v1/chat/completions"</a:t>
            </a:r>
            <a:r>
              <a:rPr sz="1600" b="1">
                <a:solidFill>
                  <a:schemeClr val="bg1"/>
                </a:solidFill>
              </a:rPr>
              <a:t>))</a:t>
            </a:r>
            <a:endParaRPr sz="1600" b="1">
              <a:solidFill>
                <a:schemeClr val="bg1"/>
              </a:solidFill>
            </a:endParaRPr>
          </a:p>
          <a:p>
            <a:pPr algn="l"/>
            <a:r>
              <a:rPr sz="1600" b="1">
                <a:solidFill>
                  <a:schemeClr val="bg1"/>
                </a:solidFill>
              </a:rPr>
              <a:t>                .header(</a:t>
            </a:r>
            <a:r>
              <a:rPr sz="1600" b="1">
                <a:solidFill>
                  <a:srgbClr val="00B050"/>
                </a:solidFill>
              </a:rPr>
              <a:t>"Content-Type", "application/json"</a:t>
            </a:r>
            <a:r>
              <a:rPr sz="1600" b="1">
                <a:solidFill>
                  <a:schemeClr val="bg1"/>
                </a:solidFill>
              </a:rPr>
              <a:t>)</a:t>
            </a:r>
            <a:endParaRPr sz="1600" b="1">
              <a:solidFill>
                <a:schemeClr val="bg1"/>
              </a:solidFill>
            </a:endParaRPr>
          </a:p>
          <a:p>
            <a:pPr algn="l"/>
            <a:r>
              <a:rPr sz="1600" b="1">
                <a:solidFill>
                  <a:schemeClr val="bg1"/>
                </a:solidFill>
              </a:rPr>
              <a:t>                .header("Authorization", "Bearer " + apiKey)</a:t>
            </a:r>
            <a:endParaRPr sz="1600" b="1">
              <a:solidFill>
                <a:schemeClr val="bg1"/>
              </a:solidFill>
            </a:endParaRPr>
          </a:p>
          <a:p>
            <a:pPr algn="l"/>
            <a:r>
              <a:rPr sz="1600" b="1">
                <a:solidFill>
                  <a:schemeClr val="bg1"/>
                </a:solidFill>
              </a:rPr>
              <a:t>                .POST(HttpRequest.BodyPublishers.ofString(body))</a:t>
            </a:r>
            <a:endParaRPr sz="1600" b="1">
              <a:solidFill>
                <a:schemeClr val="bg1"/>
              </a:solidFill>
            </a:endParaRPr>
          </a:p>
          <a:p>
            <a:pPr algn="l"/>
            <a:r>
              <a:rPr sz="1600" b="1">
                <a:solidFill>
                  <a:schemeClr val="bg1"/>
                </a:solidFill>
              </a:rPr>
              <a:t>                .build();</a:t>
            </a:r>
            <a:endParaRPr sz="1600" b="1">
              <a:solidFill>
                <a:schemeClr val="bg1"/>
              </a:solidFill>
            </a:endParaRPr>
          </a:p>
          <a:p>
            <a:pPr algn="l"/>
            <a:endParaRPr sz="1600" b="1">
              <a:solidFill>
                <a:schemeClr val="bg1"/>
              </a:solidFill>
            </a:endParaRPr>
          </a:p>
          <a:p>
            <a:pPr algn="l"/>
            <a:r>
              <a:rPr sz="1600" b="1">
                <a:solidFill>
                  <a:schemeClr val="bg1"/>
                </a:solidFill>
              </a:rPr>
              <a:t>        var client = HttpClient.newHttpClient();</a:t>
            </a:r>
            <a:endParaRPr sz="1600" b="1">
              <a:solidFill>
                <a:schemeClr val="bg1"/>
              </a:solidFill>
            </a:endParaRPr>
          </a:p>
          <a:p>
            <a:pPr algn="l"/>
            <a:r>
              <a:rPr sz="1600" b="1">
                <a:solidFill>
                  <a:schemeClr val="bg1"/>
                </a:solidFill>
              </a:rPr>
              <a:t>        var response = client.send(request, HttpResponse.BodyHandlers.ofString());</a:t>
            </a:r>
            <a:endParaRPr sz="1600" b="1">
              <a:solidFill>
                <a:schemeClr val="bg1"/>
              </a:solidFill>
            </a:endParaRPr>
          </a:p>
          <a:p>
            <a:pPr algn="l"/>
            <a:r>
              <a:rPr sz="1600" b="1">
                <a:solidFill>
                  <a:schemeClr val="bg1"/>
                </a:solidFill>
              </a:rPr>
              <a:t>        System.out.println(response.body());</a:t>
            </a:r>
            <a:endParaRPr sz="1600" b="1">
              <a:solidFill>
                <a:schemeClr val="bg1"/>
              </a:solidFill>
            </a:endParaRPr>
          </a:p>
          <a:p>
            <a:pPr algn="l"/>
            <a:r>
              <a:rPr lang="pt-PT" sz="1600" b="1">
                <a:solidFill>
                  <a:schemeClr val="bg1"/>
                </a:solidFill>
              </a:rPr>
              <a:t>}</a:t>
            </a:r>
            <a:endParaRPr lang="pt-PT" sz="1600" b="1">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073775" y="1120140"/>
            <a:ext cx="4959350" cy="4385310"/>
          </a:xfrm>
          <a:prstGeom prst="rect">
            <a:avLst/>
          </a:prstGeom>
        </p:spPr>
      </p:pic>
      <p:pic>
        <p:nvPicPr>
          <p:cNvPr id="3" name="Picture 2"/>
          <p:cNvPicPr>
            <a:picLocks noChangeAspect="1"/>
          </p:cNvPicPr>
          <p:nvPr/>
        </p:nvPicPr>
        <p:blipFill>
          <a:blip r:embed="rId2"/>
          <a:stretch>
            <a:fillRect/>
          </a:stretch>
        </p:blipFill>
        <p:spPr>
          <a:xfrm>
            <a:off x="614045" y="1250950"/>
            <a:ext cx="4867910" cy="1333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0" name="Rectangles 9"/>
          <p:cNvSpPr/>
          <p:nvPr/>
        </p:nvSpPr>
        <p:spPr>
          <a:xfrm>
            <a:off x="1383665" y="4632325"/>
            <a:ext cx="10751820" cy="6261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187825" y="243205"/>
            <a:ext cx="6871335" cy="6071870"/>
          </a:xfrm>
          <a:prstGeom prst="rect">
            <a:avLst/>
          </a:prstGeom>
        </p:spPr>
      </p:pic>
      <p:sp>
        <p:nvSpPr>
          <p:cNvPr id="4" name="object 2"/>
          <p:cNvSpPr txBox="1">
            <a:spLocks noGrp="1"/>
          </p:cNvSpPr>
          <p:nvPr/>
        </p:nvSpPr>
        <p:spPr>
          <a:xfrm>
            <a:off x="431165" y="2923540"/>
            <a:ext cx="3409950" cy="892175"/>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5755" b="1" spc="380" dirty="0">
                <a:solidFill>
                  <a:schemeClr val="bg1"/>
                </a:solidFill>
              </a:rPr>
              <a:t>Models</a:t>
            </a:r>
            <a:endParaRPr lang="pt-PT" sz="5755" b="1" spc="380" dirty="0">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79545" y="299720"/>
            <a:ext cx="7312660" cy="5983605"/>
          </a:xfrm>
          <a:prstGeom prst="rect">
            <a:avLst/>
          </a:prstGeom>
        </p:spPr>
      </p:pic>
      <p:sp>
        <p:nvSpPr>
          <p:cNvPr id="4" name="object 2"/>
          <p:cNvSpPr txBox="1">
            <a:spLocks noGrp="1"/>
          </p:cNvSpPr>
          <p:nvPr/>
        </p:nvSpPr>
        <p:spPr>
          <a:xfrm>
            <a:off x="497840" y="3171190"/>
            <a:ext cx="3409950" cy="892175"/>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sz="5755" b="1" spc="380" dirty="0">
                <a:solidFill>
                  <a:schemeClr val="bg1"/>
                </a:solidFill>
              </a:rPr>
              <a:t>Tokens</a:t>
            </a:r>
            <a:endParaRPr sz="5755" b="1" spc="380"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51510" y="2539683"/>
            <a:ext cx="5521325" cy="1778635"/>
          </a:xfrm>
          <a:prstGeom prst="rect">
            <a:avLst/>
          </a:prstGeom>
        </p:spPr>
        <p:txBody>
          <a:bodyPr vert="horz" wrap="square" lIns="0" tIns="6930" rIns="0" bIns="0" rtlCol="0">
            <a:spAutoFit/>
          </a:bodyPr>
          <a:lstStyle/>
          <a:p>
            <a:pPr marL="12700">
              <a:lnSpc>
                <a:spcPct val="100000"/>
              </a:lnSpc>
              <a:spcBef>
                <a:spcPts val="100"/>
              </a:spcBef>
            </a:pPr>
            <a:r>
              <a:rPr lang="pt-PT" sz="5755" b="1" spc="380" dirty="0">
                <a:gradFill>
                  <a:gsLst>
                    <a:gs pos="0">
                      <a:srgbClr val="14CD68"/>
                    </a:gs>
                    <a:gs pos="100000">
                      <a:srgbClr val="035C7D"/>
                    </a:gs>
                  </a:gsLst>
                  <a:lin scaled="0"/>
                </a:gradFill>
                <a:sym typeface="+mn-ea"/>
              </a:rPr>
              <a:t>WHAT ARE AI TOKENS?</a:t>
            </a:r>
            <a:endParaRPr lang="pt-PT" sz="5755" b="1" spc="380" dirty="0">
              <a:gradFill>
                <a:gsLst>
                  <a:gs pos="0">
                    <a:srgbClr val="14CD68"/>
                  </a:gs>
                  <a:gs pos="100000">
                    <a:srgbClr val="035C7D"/>
                  </a:gs>
                </a:gsLst>
                <a:lin scaled="0"/>
              </a:gradFill>
            </a:endParaRPr>
          </a:p>
        </p:txBody>
      </p:sp>
      <p:sp>
        <p:nvSpPr>
          <p:cNvPr id="3" name="Oval 2"/>
          <p:cNvSpPr/>
          <p:nvPr/>
        </p:nvSpPr>
        <p:spPr>
          <a:xfrm>
            <a:off x="7146290" y="1882775"/>
            <a:ext cx="3732530" cy="3547745"/>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endParaRPr lang="en-US"/>
          </a:p>
        </p:txBody>
      </p:sp>
      <p:sp>
        <p:nvSpPr>
          <p:cNvPr id="4" name="object 2"/>
          <p:cNvSpPr txBox="1">
            <a:spLocks noGrp="1"/>
          </p:cNvSpPr>
          <p:nvPr/>
        </p:nvSpPr>
        <p:spPr>
          <a:xfrm>
            <a:off x="8221980" y="2799715"/>
            <a:ext cx="1580515" cy="1483360"/>
          </a:xfrm>
          <a:prstGeom prst="rect">
            <a:avLst/>
          </a:prstGeom>
        </p:spPr>
        <p:txBody>
          <a:bodyPr vert="horz" wrap="square" lIns="0" tIns="693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9600" b="1" spc="380" dirty="0">
                <a:gradFill>
                  <a:gsLst>
                    <a:gs pos="0">
                      <a:srgbClr val="7B32B2"/>
                    </a:gs>
                    <a:gs pos="100000">
                      <a:srgbClr val="401A5D"/>
                    </a:gs>
                  </a:gsLst>
                  <a:lin scaled="0"/>
                </a:gradFill>
              </a:rPr>
              <a:t>AI</a:t>
            </a:r>
            <a:endParaRPr lang="pt-PT" sz="9600" b="1" spc="380" dirty="0">
              <a:gradFill>
                <a:gsLst>
                  <a:gs pos="0">
                    <a:srgbClr val="7B32B2"/>
                  </a:gs>
                  <a:gs pos="100000">
                    <a:srgbClr val="401A5D"/>
                  </a:gs>
                </a:gsLst>
                <a:lin scaled="0"/>
              </a:gradFill>
            </a:endParaRPr>
          </a:p>
        </p:txBody>
      </p:sp>
      <p:sp>
        <p:nvSpPr>
          <p:cNvPr id="5" name="Oval 4"/>
          <p:cNvSpPr/>
          <p:nvPr/>
        </p:nvSpPr>
        <p:spPr>
          <a:xfrm>
            <a:off x="6565900" y="79756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bject 2"/>
          <p:cNvSpPr txBox="1">
            <a:spLocks noGrp="1"/>
          </p:cNvSpPr>
          <p:nvPr/>
        </p:nvSpPr>
        <p:spPr>
          <a:xfrm>
            <a:off x="6739890" y="104552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7" name="Oval 6"/>
          <p:cNvSpPr/>
          <p:nvPr/>
        </p:nvSpPr>
        <p:spPr>
          <a:xfrm>
            <a:off x="10671175" y="79756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bject 2"/>
          <p:cNvSpPr txBox="1">
            <a:spLocks noGrp="1"/>
          </p:cNvSpPr>
          <p:nvPr/>
        </p:nvSpPr>
        <p:spPr>
          <a:xfrm>
            <a:off x="10845165" y="104552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10" name="Oval 9"/>
          <p:cNvSpPr/>
          <p:nvPr/>
        </p:nvSpPr>
        <p:spPr>
          <a:xfrm>
            <a:off x="6565900" y="550799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bject 2"/>
          <p:cNvSpPr txBox="1">
            <a:spLocks noGrp="1"/>
          </p:cNvSpPr>
          <p:nvPr/>
        </p:nvSpPr>
        <p:spPr>
          <a:xfrm>
            <a:off x="6739890" y="575595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12" name="Oval 11"/>
          <p:cNvSpPr/>
          <p:nvPr/>
        </p:nvSpPr>
        <p:spPr>
          <a:xfrm>
            <a:off x="10671175" y="5583555"/>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bject 2"/>
          <p:cNvSpPr txBox="1">
            <a:spLocks noGrp="1"/>
          </p:cNvSpPr>
          <p:nvPr/>
        </p:nvSpPr>
        <p:spPr>
          <a:xfrm>
            <a:off x="10845165" y="5831523"/>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object 5"/>
          <p:cNvSpPr txBox="1">
            <a:spLocks noGrp="1"/>
          </p:cNvSpPr>
          <p:nvPr>
            <p:ph type="title"/>
          </p:nvPr>
        </p:nvSpPr>
        <p:spPr>
          <a:xfrm>
            <a:off x="1079147" y="3259602"/>
            <a:ext cx="5668333" cy="316230"/>
          </a:xfrm>
          <a:prstGeom prst="rect">
            <a:avLst/>
          </a:prstGeom>
        </p:spPr>
        <p:txBody>
          <a:bodyPr vert="horz" wrap="square" lIns="0" tIns="9356" rIns="0" bIns="0" rtlCol="0">
            <a:spAutoFit/>
          </a:bodyPr>
          <a:lstStyle/>
          <a:p>
            <a:pPr marL="12700">
              <a:lnSpc>
                <a:spcPct val="100000"/>
              </a:lnSpc>
              <a:spcBef>
                <a:spcPts val="135"/>
              </a:spcBef>
            </a:pPr>
            <a:r>
              <a:rPr sz="2000" spc="50" dirty="0">
                <a:solidFill>
                  <a:srgbClr val="000000"/>
                </a:solidFill>
                <a:latin typeface="+mn-lt"/>
                <a:cs typeface="+mn-lt"/>
                <a:hlinkClick r:id="rId1" action="ppaction://hlinkfile"/>
              </a:rPr>
              <a:t>https://</a:t>
            </a:r>
            <a:r>
              <a:rPr sz="2000" spc="50" dirty="0">
                <a:solidFill>
                  <a:srgbClr val="000000"/>
                </a:solidFill>
                <a:latin typeface="+mn-lt"/>
                <a:cs typeface="+mn-lt"/>
                <a:hlinkClick r:id="rId1" action="ppaction://hlinkfile"/>
              </a:rPr>
              <a:t>platform.openai.com/tokenizer</a:t>
            </a:r>
            <a:endParaRPr sz="2000">
              <a:latin typeface="+mn-lt"/>
              <a:cs typeface="+mn-lt"/>
            </a:endParaRPr>
          </a:p>
        </p:txBody>
      </p:sp>
      <p:pic>
        <p:nvPicPr>
          <p:cNvPr id="6" name="Picture 5"/>
          <p:cNvPicPr>
            <a:picLocks noChangeAspect="1"/>
          </p:cNvPicPr>
          <p:nvPr/>
        </p:nvPicPr>
        <p:blipFill>
          <a:blip r:embed="rId2"/>
          <a:stretch>
            <a:fillRect/>
          </a:stretch>
        </p:blipFill>
        <p:spPr>
          <a:xfrm>
            <a:off x="6100445" y="221615"/>
            <a:ext cx="4848225" cy="63919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314960" y="6223635"/>
            <a:ext cx="8465185" cy="368300"/>
          </a:xfrm>
          <a:prstGeom prst="rect">
            <a:avLst/>
          </a:prstGeom>
          <a:noFill/>
        </p:spPr>
        <p:txBody>
          <a:bodyPr wrap="square" rtlCol="0" anchor="t">
            <a:spAutoFit/>
          </a:bodyPr>
          <a:p>
            <a:r>
              <a:rPr lang="en-US">
                <a:hlinkClick r:id="rId2" action="ppaction://hlinkfile"/>
              </a:rPr>
              <a:t>https://aws.amazon.com/pt/bedrock/?did=ap_card&amp;trk=ap_card</a:t>
            </a:r>
            <a:endParaRPr lang="en-US"/>
          </a:p>
        </p:txBody>
      </p:sp>
      <p:pic>
        <p:nvPicPr>
          <p:cNvPr id="3" name="Picture 2"/>
          <p:cNvPicPr>
            <a:picLocks noChangeAspect="1"/>
          </p:cNvPicPr>
          <p:nvPr/>
        </p:nvPicPr>
        <p:blipFill>
          <a:blip r:embed="rId3"/>
          <a:stretch>
            <a:fillRect/>
          </a:stretch>
        </p:blipFill>
        <p:spPr>
          <a:xfrm>
            <a:off x="787400" y="3993515"/>
            <a:ext cx="1942465" cy="20415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5" name="Rectangles 4"/>
          <p:cNvSpPr/>
          <p:nvPr/>
        </p:nvSpPr>
        <p:spPr>
          <a:xfrm flipV="1">
            <a:off x="691515" y="1265555"/>
            <a:ext cx="4253865"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8" name="Picture 37"/>
          <p:cNvPicPr>
            <a:picLocks noChangeAspect="1"/>
          </p:cNvPicPr>
          <p:nvPr/>
        </p:nvPicPr>
        <p:blipFill>
          <a:blip r:embed="rId2"/>
          <a:stretch>
            <a:fillRect/>
          </a:stretch>
        </p:blipFill>
        <p:spPr>
          <a:xfrm>
            <a:off x="11202670" y="5607685"/>
            <a:ext cx="666115" cy="758190"/>
          </a:xfrm>
          <a:prstGeom prst="rect">
            <a:avLst/>
          </a:prstGeom>
        </p:spPr>
      </p:pic>
      <p:sp>
        <p:nvSpPr>
          <p:cNvPr id="2" name="Title 1"/>
          <p:cNvSpPr>
            <a:spLocks noGrp="1"/>
          </p:cNvSpPr>
          <p:nvPr/>
        </p:nvSpPr>
        <p:spPr>
          <a:xfrm>
            <a:off x="691515" y="359410"/>
            <a:ext cx="7506970"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sz="7000" dirty="0">
                <a:solidFill>
                  <a:schemeClr val="bg1"/>
                </a:solidFill>
              </a:rPr>
              <a:t>Generative AI</a:t>
            </a:r>
            <a:endParaRPr lang="en-US" sz="7000" dirty="0">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grpSp>
        <p:nvGrpSpPr>
          <p:cNvPr id="253" name="Group 252"/>
          <p:cNvGrpSpPr/>
          <p:nvPr/>
        </p:nvGrpSpPr>
        <p:grpSpPr>
          <a:xfrm>
            <a:off x="5973389" y="2740887"/>
            <a:ext cx="2186331" cy="969298"/>
            <a:chOff x="8224902" y="2330761"/>
            <a:chExt cx="3689434" cy="1635690"/>
          </a:xfrm>
        </p:grpSpPr>
        <p:cxnSp>
          <p:nvCxnSpPr>
            <p:cNvPr id="254" name="Straight Connector 253"/>
            <p:cNvCxnSpPr/>
            <p:nvPr/>
          </p:nvCxnSpPr>
          <p:spPr>
            <a:xfrm>
              <a:off x="8364812" y="2467584"/>
              <a:ext cx="802950" cy="323434"/>
            </a:xfrm>
            <a:prstGeom prst="line">
              <a:avLst/>
            </a:prstGeom>
            <a:noFill/>
            <a:ln w="38100" cap="rnd" cmpd="sng" algn="ctr">
              <a:solidFill>
                <a:schemeClr val="bg1"/>
              </a:solidFill>
              <a:prstDash val="solid"/>
              <a:miter lim="800000"/>
            </a:ln>
            <a:effectLst/>
          </p:spPr>
        </p:cxnSp>
        <p:cxnSp>
          <p:nvCxnSpPr>
            <p:cNvPr id="255" name="Straight Connector 254"/>
            <p:cNvCxnSpPr/>
            <p:nvPr/>
          </p:nvCxnSpPr>
          <p:spPr>
            <a:xfrm flipV="1">
              <a:off x="8364812" y="2802305"/>
              <a:ext cx="802950" cy="353107"/>
            </a:xfrm>
            <a:prstGeom prst="line">
              <a:avLst/>
            </a:prstGeom>
            <a:noFill/>
            <a:ln w="38100" cap="rnd" cmpd="sng" algn="ctr">
              <a:solidFill>
                <a:schemeClr val="bg1"/>
              </a:solidFill>
              <a:prstDash val="solid"/>
              <a:miter lim="800000"/>
            </a:ln>
            <a:effectLst/>
          </p:spPr>
        </p:cxnSp>
        <p:cxnSp>
          <p:nvCxnSpPr>
            <p:cNvPr id="256" name="Straight Connector 255"/>
            <p:cNvCxnSpPr/>
            <p:nvPr/>
          </p:nvCxnSpPr>
          <p:spPr>
            <a:xfrm>
              <a:off x="8364812" y="3155926"/>
              <a:ext cx="802950" cy="315051"/>
            </a:xfrm>
            <a:prstGeom prst="line">
              <a:avLst/>
            </a:prstGeom>
            <a:noFill/>
            <a:ln w="38100" cap="rnd" cmpd="sng" algn="ctr">
              <a:solidFill>
                <a:schemeClr val="bg1"/>
              </a:solidFill>
              <a:prstDash val="solid"/>
              <a:miter lim="800000"/>
            </a:ln>
            <a:effectLst/>
          </p:spPr>
        </p:cxnSp>
        <p:cxnSp>
          <p:nvCxnSpPr>
            <p:cNvPr id="257" name="Straight Connector 256"/>
            <p:cNvCxnSpPr/>
            <p:nvPr/>
          </p:nvCxnSpPr>
          <p:spPr>
            <a:xfrm flipV="1">
              <a:off x="8367410" y="3470977"/>
              <a:ext cx="800352" cy="364116"/>
            </a:xfrm>
            <a:prstGeom prst="line">
              <a:avLst/>
            </a:prstGeom>
            <a:noFill/>
            <a:ln w="38100" cap="rnd" cmpd="sng" algn="ctr">
              <a:solidFill>
                <a:schemeClr val="bg1"/>
              </a:solidFill>
              <a:prstDash val="solid"/>
              <a:miter lim="800000"/>
            </a:ln>
            <a:effectLst/>
          </p:spPr>
        </p:cxnSp>
        <p:cxnSp>
          <p:nvCxnSpPr>
            <p:cNvPr id="258" name="Straight Connector 257"/>
            <p:cNvCxnSpPr/>
            <p:nvPr/>
          </p:nvCxnSpPr>
          <p:spPr>
            <a:xfrm flipH="1">
              <a:off x="9936723" y="3148488"/>
              <a:ext cx="913915" cy="686605"/>
            </a:xfrm>
            <a:prstGeom prst="line">
              <a:avLst/>
            </a:prstGeom>
            <a:noFill/>
            <a:ln w="38100" cap="rnd" cmpd="sng" algn="ctr">
              <a:solidFill>
                <a:schemeClr val="bg1"/>
              </a:solidFill>
              <a:prstDash val="solid"/>
              <a:miter lim="800000"/>
            </a:ln>
            <a:effectLst/>
          </p:spPr>
        </p:cxnSp>
        <p:cxnSp>
          <p:nvCxnSpPr>
            <p:cNvPr id="259" name="Straight Connector 258"/>
            <p:cNvCxnSpPr/>
            <p:nvPr/>
          </p:nvCxnSpPr>
          <p:spPr>
            <a:xfrm flipH="1" flipV="1">
              <a:off x="9936723" y="2464354"/>
              <a:ext cx="913915" cy="684133"/>
            </a:xfrm>
            <a:prstGeom prst="line">
              <a:avLst/>
            </a:prstGeom>
            <a:noFill/>
            <a:ln w="38100" cap="rnd" cmpd="sng" algn="ctr">
              <a:solidFill>
                <a:schemeClr val="bg1"/>
              </a:solidFill>
              <a:prstDash val="solid"/>
              <a:miter lim="800000"/>
            </a:ln>
            <a:effectLst/>
          </p:spPr>
        </p:cxnSp>
        <p:cxnSp>
          <p:nvCxnSpPr>
            <p:cNvPr id="260" name="Straight Connector 259"/>
            <p:cNvCxnSpPr/>
            <p:nvPr/>
          </p:nvCxnSpPr>
          <p:spPr>
            <a:xfrm>
              <a:off x="10850737" y="3148606"/>
              <a:ext cx="925713" cy="0"/>
            </a:xfrm>
            <a:prstGeom prst="line">
              <a:avLst/>
            </a:prstGeom>
            <a:noFill/>
            <a:ln w="38100" cap="rnd" cmpd="sng" algn="ctr">
              <a:solidFill>
                <a:schemeClr val="bg1"/>
              </a:solidFill>
              <a:prstDash val="solid"/>
              <a:miter lim="800000"/>
            </a:ln>
            <a:effectLst/>
          </p:spPr>
        </p:cxnSp>
        <p:cxnSp>
          <p:nvCxnSpPr>
            <p:cNvPr id="261" name="Straight Connector 260"/>
            <p:cNvCxnSpPr/>
            <p:nvPr/>
          </p:nvCxnSpPr>
          <p:spPr>
            <a:xfrm flipH="1" flipV="1">
              <a:off x="9163866" y="3471491"/>
              <a:ext cx="782553" cy="371951"/>
            </a:xfrm>
            <a:prstGeom prst="line">
              <a:avLst/>
            </a:prstGeom>
            <a:noFill/>
            <a:ln w="38100" cap="rnd" cmpd="sng" algn="ctr">
              <a:solidFill>
                <a:schemeClr val="bg1"/>
              </a:solidFill>
              <a:prstDash val="solid"/>
              <a:miter lim="800000"/>
            </a:ln>
            <a:effectLst/>
          </p:spPr>
        </p:cxnSp>
        <p:cxnSp>
          <p:nvCxnSpPr>
            <p:cNvPr id="262" name="Straight Connector 261"/>
            <p:cNvCxnSpPr/>
            <p:nvPr/>
          </p:nvCxnSpPr>
          <p:spPr>
            <a:xfrm flipH="1">
              <a:off x="9173112" y="3148606"/>
              <a:ext cx="782576" cy="322885"/>
            </a:xfrm>
            <a:prstGeom prst="line">
              <a:avLst/>
            </a:prstGeom>
            <a:noFill/>
            <a:ln w="38100" cap="rnd" cmpd="sng" algn="ctr">
              <a:solidFill>
                <a:schemeClr val="bg1"/>
              </a:solidFill>
              <a:prstDash val="solid"/>
              <a:miter lim="800000"/>
            </a:ln>
            <a:effectLst/>
          </p:spPr>
        </p:cxnSp>
        <p:cxnSp>
          <p:nvCxnSpPr>
            <p:cNvPr id="263" name="Straight Connector 262"/>
            <p:cNvCxnSpPr/>
            <p:nvPr/>
          </p:nvCxnSpPr>
          <p:spPr>
            <a:xfrm flipH="1" flipV="1">
              <a:off x="9163866" y="2791018"/>
              <a:ext cx="782631" cy="364908"/>
            </a:xfrm>
            <a:prstGeom prst="line">
              <a:avLst/>
            </a:prstGeom>
            <a:noFill/>
            <a:ln w="38100" cap="rnd" cmpd="sng" algn="ctr">
              <a:solidFill>
                <a:schemeClr val="bg1"/>
              </a:solidFill>
              <a:prstDash val="solid"/>
              <a:miter lim="800000"/>
            </a:ln>
            <a:effectLst/>
          </p:spPr>
        </p:cxnSp>
        <p:cxnSp>
          <p:nvCxnSpPr>
            <p:cNvPr id="264" name="Straight Connector 263"/>
            <p:cNvCxnSpPr/>
            <p:nvPr/>
          </p:nvCxnSpPr>
          <p:spPr>
            <a:xfrm flipH="1">
              <a:off x="9180143" y="2467584"/>
              <a:ext cx="766276" cy="323948"/>
            </a:xfrm>
            <a:prstGeom prst="line">
              <a:avLst/>
            </a:prstGeom>
            <a:noFill/>
            <a:ln w="38100" cap="rnd" cmpd="sng" algn="ctr">
              <a:solidFill>
                <a:schemeClr val="bg1"/>
              </a:solidFill>
              <a:prstDash val="solid"/>
              <a:miter lim="800000"/>
            </a:ln>
            <a:effectLst/>
          </p:spPr>
        </p:cxnSp>
        <p:cxnSp>
          <p:nvCxnSpPr>
            <p:cNvPr id="265" name="Straight Connector 264"/>
            <p:cNvCxnSpPr/>
            <p:nvPr/>
          </p:nvCxnSpPr>
          <p:spPr>
            <a:xfrm>
              <a:off x="9961038" y="3148606"/>
              <a:ext cx="732646" cy="0"/>
            </a:xfrm>
            <a:prstGeom prst="line">
              <a:avLst/>
            </a:prstGeom>
            <a:noFill/>
            <a:ln w="38100" cap="rnd" cmpd="sng" algn="ctr">
              <a:solidFill>
                <a:schemeClr val="bg1"/>
              </a:solidFill>
              <a:prstDash val="solid"/>
              <a:miter lim="800000"/>
            </a:ln>
            <a:effectLst/>
          </p:spPr>
        </p:cxnSp>
        <p:sp>
          <p:nvSpPr>
            <p:cNvPr id="266" name="Oval 265"/>
            <p:cNvSpPr/>
            <p:nvPr/>
          </p:nvSpPr>
          <p:spPr>
            <a:xfrm>
              <a:off x="8224902" y="233076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7" name="Oval 266"/>
            <p:cNvSpPr/>
            <p:nvPr/>
          </p:nvSpPr>
          <p:spPr>
            <a:xfrm>
              <a:off x="9023326" y="2653646"/>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8" name="Oval 267"/>
            <p:cNvSpPr/>
            <p:nvPr/>
          </p:nvSpPr>
          <p:spPr>
            <a:xfrm>
              <a:off x="8224902" y="3010720"/>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9" name="Oval 268"/>
            <p:cNvSpPr/>
            <p:nvPr/>
          </p:nvSpPr>
          <p:spPr>
            <a:xfrm>
              <a:off x="9023326" y="3333605"/>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0" name="Oval 269"/>
            <p:cNvSpPr/>
            <p:nvPr/>
          </p:nvSpPr>
          <p:spPr>
            <a:xfrm>
              <a:off x="8224902" y="3690679"/>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1" name="Oval 270"/>
            <p:cNvSpPr/>
            <p:nvPr/>
          </p:nvSpPr>
          <p:spPr>
            <a:xfrm>
              <a:off x="9808611" y="2334932"/>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2" name="Oval 271"/>
            <p:cNvSpPr/>
            <p:nvPr/>
          </p:nvSpPr>
          <p:spPr>
            <a:xfrm>
              <a:off x="9808611" y="300237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3" name="Oval 272"/>
            <p:cNvSpPr/>
            <p:nvPr/>
          </p:nvSpPr>
          <p:spPr>
            <a:xfrm>
              <a:off x="9808611" y="3690679"/>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4" name="Oval 273"/>
            <p:cNvSpPr/>
            <p:nvPr/>
          </p:nvSpPr>
          <p:spPr>
            <a:xfrm>
              <a:off x="10712851" y="300237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5" name="Oval 274"/>
            <p:cNvSpPr/>
            <p:nvPr/>
          </p:nvSpPr>
          <p:spPr>
            <a:xfrm>
              <a:off x="11638564" y="3010720"/>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nvGrpSpPr>
          <p:cNvPr id="276" name="Group 275"/>
          <p:cNvGrpSpPr/>
          <p:nvPr/>
        </p:nvGrpSpPr>
        <p:grpSpPr>
          <a:xfrm>
            <a:off x="2602620" y="2879003"/>
            <a:ext cx="1600085" cy="753505"/>
            <a:chOff x="2582534" y="3391280"/>
            <a:chExt cx="2700143" cy="1271540"/>
          </a:xfrm>
        </p:grpSpPr>
        <p:sp>
          <p:nvSpPr>
            <p:cNvPr id="277"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78" name="TextBox 277"/>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79" name="TextBox 278"/>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280" name="Group 279"/>
          <p:cNvGrpSpPr/>
          <p:nvPr/>
        </p:nvGrpSpPr>
        <p:grpSpPr>
          <a:xfrm>
            <a:off x="10175693" y="2879003"/>
            <a:ext cx="1518554" cy="753505"/>
            <a:chOff x="15445222" y="3391280"/>
            <a:chExt cx="2562560" cy="1271540"/>
          </a:xfrm>
        </p:grpSpPr>
        <p:sp>
          <p:nvSpPr>
            <p:cNvPr id="281"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82" name="TextBox 281"/>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83" name="TextBox 282"/>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284" name="Straight Arrow Connector 283"/>
          <p:cNvCxnSpPr/>
          <p:nvPr/>
        </p:nvCxnSpPr>
        <p:spPr>
          <a:xfrm>
            <a:off x="4060707" y="3486167"/>
            <a:ext cx="1767855" cy="0"/>
          </a:xfrm>
          <a:prstGeom prst="straightConnector1">
            <a:avLst/>
          </a:prstGeom>
          <a:noFill/>
          <a:ln w="38100" cap="rnd" cmpd="sng" algn="ctr">
            <a:solidFill>
              <a:schemeClr val="bg1"/>
            </a:solidFill>
            <a:prstDash val="sysDot"/>
            <a:miter lim="800000"/>
            <a:tailEnd type="triangle" w="lg" len="med"/>
          </a:ln>
          <a:effectLst/>
        </p:spPr>
      </p:cxnSp>
      <p:cxnSp>
        <p:nvCxnSpPr>
          <p:cNvPr id="285" name="Straight Arrow Connector 284"/>
          <p:cNvCxnSpPr/>
          <p:nvPr/>
        </p:nvCxnSpPr>
        <p:spPr>
          <a:xfrm>
            <a:off x="8259245" y="3486167"/>
            <a:ext cx="1916448" cy="0"/>
          </a:xfrm>
          <a:prstGeom prst="straightConnector1">
            <a:avLst/>
          </a:prstGeom>
          <a:noFill/>
          <a:ln w="38100" cap="rnd" cmpd="sng" algn="ctr">
            <a:solidFill>
              <a:schemeClr val="bg1"/>
            </a:solidFill>
            <a:prstDash val="sysDot"/>
            <a:miter lim="800000"/>
            <a:tailEnd type="triangle" w="lg" len="med"/>
          </a:ln>
          <a:effectLst/>
        </p:spPr>
      </p:cxnSp>
      <p:cxnSp>
        <p:nvCxnSpPr>
          <p:cNvPr id="286" name="Straight Arrow Connector 285"/>
          <p:cNvCxnSpPr/>
          <p:nvPr/>
        </p:nvCxnSpPr>
        <p:spPr>
          <a:xfrm>
            <a:off x="4580422" y="3059242"/>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cxnSp>
        <p:nvCxnSpPr>
          <p:cNvPr id="287" name="Straight Arrow Connector 286"/>
          <p:cNvCxnSpPr/>
          <p:nvPr/>
        </p:nvCxnSpPr>
        <p:spPr>
          <a:xfrm>
            <a:off x="8715337" y="3059242"/>
            <a:ext cx="1044375"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grpSp>
        <p:nvGrpSpPr>
          <p:cNvPr id="289" name="Group 288"/>
          <p:cNvGrpSpPr/>
          <p:nvPr/>
        </p:nvGrpSpPr>
        <p:grpSpPr>
          <a:xfrm>
            <a:off x="2645491" y="5129467"/>
            <a:ext cx="1600085" cy="753505"/>
            <a:chOff x="2582534" y="3391280"/>
            <a:chExt cx="2700143" cy="1271540"/>
          </a:xfrm>
        </p:grpSpPr>
        <p:sp>
          <p:nvSpPr>
            <p:cNvPr id="290"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91" name="TextBox 290"/>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92" name="TextBox 291"/>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293" name="Group 292"/>
          <p:cNvGrpSpPr/>
          <p:nvPr/>
        </p:nvGrpSpPr>
        <p:grpSpPr>
          <a:xfrm>
            <a:off x="10218564" y="5129467"/>
            <a:ext cx="1518554" cy="753505"/>
            <a:chOff x="15445222" y="3391280"/>
            <a:chExt cx="2562560" cy="1271540"/>
          </a:xfrm>
        </p:grpSpPr>
        <p:sp>
          <p:nvSpPr>
            <p:cNvPr id="294"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95" name="TextBox 294"/>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96" name="TextBox 295"/>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297" name="Straight Arrow Connector 296"/>
          <p:cNvCxnSpPr/>
          <p:nvPr/>
        </p:nvCxnSpPr>
        <p:spPr>
          <a:xfrm>
            <a:off x="4623293" y="5309706"/>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cxnSp>
        <p:nvCxnSpPr>
          <p:cNvPr id="298" name="Straight Arrow Connector 297"/>
          <p:cNvCxnSpPr/>
          <p:nvPr/>
        </p:nvCxnSpPr>
        <p:spPr>
          <a:xfrm>
            <a:off x="8758208" y="5309706"/>
            <a:ext cx="1044375"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cxnSp>
        <p:nvCxnSpPr>
          <p:cNvPr id="299" name="Straight Arrow Connector 298"/>
          <p:cNvCxnSpPr/>
          <p:nvPr/>
        </p:nvCxnSpPr>
        <p:spPr>
          <a:xfrm>
            <a:off x="4103578" y="5736631"/>
            <a:ext cx="1767855" cy="0"/>
          </a:xfrm>
          <a:prstGeom prst="straightConnector1">
            <a:avLst/>
          </a:prstGeom>
          <a:noFill/>
          <a:ln w="38100" cap="rnd" cmpd="sng" algn="ctr">
            <a:solidFill>
              <a:schemeClr val="bg1"/>
            </a:solidFill>
            <a:prstDash val="sysDot"/>
            <a:miter lim="800000"/>
            <a:tailEnd type="triangle" w="lg" len="med"/>
          </a:ln>
          <a:effectLst/>
        </p:spPr>
      </p:cxnSp>
      <p:cxnSp>
        <p:nvCxnSpPr>
          <p:cNvPr id="300" name="Straight Arrow Connector 299"/>
          <p:cNvCxnSpPr/>
          <p:nvPr/>
        </p:nvCxnSpPr>
        <p:spPr>
          <a:xfrm>
            <a:off x="8485532" y="5736631"/>
            <a:ext cx="1733032" cy="0"/>
          </a:xfrm>
          <a:prstGeom prst="straightConnector1">
            <a:avLst/>
          </a:prstGeom>
          <a:noFill/>
          <a:ln w="38100" cap="rnd" cmpd="sng" algn="ctr">
            <a:solidFill>
              <a:schemeClr val="bg1"/>
            </a:solidFill>
            <a:prstDash val="sysDot"/>
            <a:miter lim="800000"/>
            <a:tailEnd type="triangle" w="lg" len="med"/>
          </a:ln>
          <a:effectLst/>
        </p:spPr>
      </p:cxnSp>
      <p:grpSp>
        <p:nvGrpSpPr>
          <p:cNvPr id="301" name="Group 300"/>
          <p:cNvGrpSpPr/>
          <p:nvPr/>
        </p:nvGrpSpPr>
        <p:grpSpPr>
          <a:xfrm>
            <a:off x="6072344" y="4631501"/>
            <a:ext cx="2186331" cy="1775175"/>
            <a:chOff x="8420766" y="2209763"/>
            <a:chExt cx="3689434" cy="2995608"/>
          </a:xfrm>
        </p:grpSpPr>
        <p:cxnSp>
          <p:nvCxnSpPr>
            <p:cNvPr id="302" name="Straight Connector 301"/>
            <p:cNvCxnSpPr>
              <a:stCxn id="331" idx="7"/>
              <a:endCxn id="321" idx="3"/>
            </p:cNvCxnSpPr>
            <p:nvPr/>
          </p:nvCxnSpPr>
          <p:spPr>
            <a:xfrm flipV="1">
              <a:off x="9454576" y="3789912"/>
              <a:ext cx="590285" cy="493308"/>
            </a:xfrm>
            <a:prstGeom prst="line">
              <a:avLst/>
            </a:prstGeom>
            <a:noFill/>
            <a:ln w="38100" cap="rnd" cmpd="sng" algn="ctr">
              <a:solidFill>
                <a:schemeClr val="bg1"/>
              </a:solidFill>
              <a:prstDash val="solid"/>
              <a:miter lim="800000"/>
            </a:ln>
            <a:effectLst/>
          </p:spPr>
        </p:cxnSp>
        <p:cxnSp>
          <p:nvCxnSpPr>
            <p:cNvPr id="303" name="Straight Connector 302"/>
            <p:cNvCxnSpPr>
              <a:stCxn id="330" idx="5"/>
              <a:endCxn id="322" idx="1"/>
            </p:cNvCxnSpPr>
            <p:nvPr/>
          </p:nvCxnSpPr>
          <p:spPr>
            <a:xfrm>
              <a:off x="9454576" y="3789912"/>
              <a:ext cx="590285" cy="493308"/>
            </a:xfrm>
            <a:prstGeom prst="line">
              <a:avLst/>
            </a:prstGeom>
            <a:noFill/>
            <a:ln w="38100" cap="rnd" cmpd="sng" algn="ctr">
              <a:solidFill>
                <a:schemeClr val="bg1"/>
              </a:solidFill>
              <a:prstDash val="solid"/>
              <a:miter lim="800000"/>
            </a:ln>
            <a:effectLst/>
          </p:spPr>
        </p:cxnSp>
        <p:cxnSp>
          <p:nvCxnSpPr>
            <p:cNvPr id="304" name="Straight Connector 303"/>
            <p:cNvCxnSpPr>
              <a:stCxn id="329" idx="5"/>
              <a:endCxn id="321" idx="1"/>
            </p:cNvCxnSpPr>
            <p:nvPr/>
          </p:nvCxnSpPr>
          <p:spPr>
            <a:xfrm>
              <a:off x="9454576" y="3122473"/>
              <a:ext cx="590285" cy="472439"/>
            </a:xfrm>
            <a:prstGeom prst="line">
              <a:avLst/>
            </a:prstGeom>
            <a:noFill/>
            <a:ln w="38100" cap="rnd" cmpd="sng" algn="ctr">
              <a:solidFill>
                <a:schemeClr val="bg1"/>
              </a:solidFill>
              <a:prstDash val="solid"/>
              <a:miter lim="800000"/>
            </a:ln>
            <a:effectLst/>
          </p:spPr>
        </p:cxnSp>
        <p:cxnSp>
          <p:nvCxnSpPr>
            <p:cNvPr id="305" name="Straight Connector 304"/>
            <p:cNvCxnSpPr>
              <a:stCxn id="330" idx="7"/>
              <a:endCxn id="320" idx="3"/>
            </p:cNvCxnSpPr>
            <p:nvPr/>
          </p:nvCxnSpPr>
          <p:spPr>
            <a:xfrm flipV="1">
              <a:off x="9454576" y="3122473"/>
              <a:ext cx="590285" cy="472439"/>
            </a:xfrm>
            <a:prstGeom prst="line">
              <a:avLst/>
            </a:prstGeom>
            <a:noFill/>
            <a:ln w="38100" cap="rnd" cmpd="sng" algn="ctr">
              <a:solidFill>
                <a:schemeClr val="bg1"/>
              </a:solidFill>
              <a:prstDash val="solid"/>
              <a:miter lim="800000"/>
            </a:ln>
            <a:effectLst/>
          </p:spPr>
        </p:cxnSp>
        <p:grpSp>
          <p:nvGrpSpPr>
            <p:cNvPr id="306" name="Group 305"/>
            <p:cNvGrpSpPr/>
            <p:nvPr/>
          </p:nvGrpSpPr>
          <p:grpSpPr>
            <a:xfrm>
              <a:off x="8420766" y="2209763"/>
              <a:ext cx="3689434" cy="2995608"/>
              <a:chOff x="8224902" y="1657608"/>
              <a:chExt cx="3689434" cy="2995608"/>
            </a:xfrm>
          </p:grpSpPr>
          <p:cxnSp>
            <p:nvCxnSpPr>
              <p:cNvPr id="307" name="Straight Connector 306"/>
              <p:cNvCxnSpPr/>
              <p:nvPr/>
            </p:nvCxnSpPr>
            <p:spPr>
              <a:xfrm>
                <a:off x="9955688" y="3155412"/>
                <a:ext cx="1830536" cy="679680"/>
              </a:xfrm>
              <a:prstGeom prst="line">
                <a:avLst/>
              </a:prstGeom>
              <a:noFill/>
              <a:ln w="38100" cap="rnd" cmpd="sng" algn="ctr">
                <a:solidFill>
                  <a:schemeClr val="bg1"/>
                </a:solidFill>
                <a:prstDash val="solid"/>
                <a:miter lim="800000"/>
              </a:ln>
              <a:effectLst/>
            </p:spPr>
          </p:cxnSp>
          <p:cxnSp>
            <p:nvCxnSpPr>
              <p:cNvPr id="308" name="Straight Connector 307"/>
              <p:cNvCxnSpPr>
                <a:stCxn id="318" idx="6"/>
              </p:cNvCxnSpPr>
              <p:nvPr/>
            </p:nvCxnSpPr>
            <p:spPr>
              <a:xfrm flipV="1">
                <a:off x="8500674" y="3143279"/>
                <a:ext cx="661781" cy="5327"/>
              </a:xfrm>
              <a:prstGeom prst="line">
                <a:avLst/>
              </a:prstGeom>
              <a:noFill/>
              <a:ln w="38100" cap="rnd" cmpd="sng" algn="ctr">
                <a:solidFill>
                  <a:schemeClr val="bg1"/>
                </a:solidFill>
                <a:prstDash val="solid"/>
                <a:miter lim="800000"/>
              </a:ln>
              <a:effectLst/>
            </p:spPr>
          </p:cxnSp>
          <p:cxnSp>
            <p:nvCxnSpPr>
              <p:cNvPr id="309" name="Straight Connector 308"/>
              <p:cNvCxnSpPr/>
              <p:nvPr/>
            </p:nvCxnSpPr>
            <p:spPr>
              <a:xfrm>
                <a:off x="8364812" y="2471498"/>
                <a:ext cx="3407713" cy="0"/>
              </a:xfrm>
              <a:prstGeom prst="line">
                <a:avLst/>
              </a:prstGeom>
              <a:noFill/>
              <a:ln w="38100" cap="rnd" cmpd="sng" algn="ctr">
                <a:solidFill>
                  <a:schemeClr val="bg1"/>
                </a:solidFill>
                <a:prstDash val="solid"/>
                <a:miter lim="800000"/>
              </a:ln>
              <a:effectLst/>
            </p:spPr>
          </p:cxnSp>
          <p:cxnSp>
            <p:nvCxnSpPr>
              <p:cNvPr id="310" name="Straight Connector 309"/>
              <p:cNvCxnSpPr/>
              <p:nvPr/>
            </p:nvCxnSpPr>
            <p:spPr>
              <a:xfrm flipV="1">
                <a:off x="8364812" y="2467583"/>
                <a:ext cx="805988" cy="687829"/>
              </a:xfrm>
              <a:prstGeom prst="line">
                <a:avLst/>
              </a:prstGeom>
              <a:noFill/>
              <a:ln w="38100" cap="rnd" cmpd="sng" algn="ctr">
                <a:solidFill>
                  <a:schemeClr val="bg1"/>
                </a:solidFill>
                <a:prstDash val="solid"/>
                <a:miter lim="800000"/>
              </a:ln>
              <a:effectLst/>
            </p:spPr>
          </p:cxnSp>
          <p:cxnSp>
            <p:nvCxnSpPr>
              <p:cNvPr id="311" name="Straight Connector 310"/>
              <p:cNvCxnSpPr/>
              <p:nvPr/>
            </p:nvCxnSpPr>
            <p:spPr>
              <a:xfrm>
                <a:off x="8364812" y="3155926"/>
                <a:ext cx="802950" cy="679167"/>
              </a:xfrm>
              <a:prstGeom prst="line">
                <a:avLst/>
              </a:prstGeom>
              <a:noFill/>
              <a:ln w="38100" cap="rnd" cmpd="sng" algn="ctr">
                <a:solidFill>
                  <a:schemeClr val="bg1"/>
                </a:solidFill>
                <a:prstDash val="solid"/>
                <a:miter lim="800000"/>
              </a:ln>
              <a:effectLst/>
            </p:spPr>
          </p:cxnSp>
          <p:cxnSp>
            <p:nvCxnSpPr>
              <p:cNvPr id="312" name="Straight Connector 311"/>
              <p:cNvCxnSpPr/>
              <p:nvPr/>
            </p:nvCxnSpPr>
            <p:spPr>
              <a:xfrm>
                <a:off x="8364812" y="3835093"/>
                <a:ext cx="3407713" cy="0"/>
              </a:xfrm>
              <a:prstGeom prst="line">
                <a:avLst/>
              </a:prstGeom>
              <a:noFill/>
              <a:ln w="38100" cap="rnd" cmpd="sng" algn="ctr">
                <a:solidFill>
                  <a:schemeClr val="bg1"/>
                </a:solidFill>
                <a:prstDash val="solid"/>
                <a:miter lim="800000"/>
              </a:ln>
              <a:effectLst/>
            </p:spPr>
          </p:cxnSp>
          <p:cxnSp>
            <p:nvCxnSpPr>
              <p:cNvPr id="313" name="Straight Connector 312"/>
              <p:cNvCxnSpPr/>
              <p:nvPr/>
            </p:nvCxnSpPr>
            <p:spPr>
              <a:xfrm flipH="1" flipV="1">
                <a:off x="9936723" y="3835093"/>
                <a:ext cx="1835802" cy="680237"/>
              </a:xfrm>
              <a:prstGeom prst="line">
                <a:avLst/>
              </a:prstGeom>
              <a:noFill/>
              <a:ln w="38100" cap="rnd" cmpd="sng" algn="ctr">
                <a:solidFill>
                  <a:schemeClr val="bg1"/>
                </a:solidFill>
                <a:prstDash val="solid"/>
                <a:miter lim="800000"/>
              </a:ln>
              <a:effectLst/>
            </p:spPr>
          </p:cxnSp>
          <p:cxnSp>
            <p:nvCxnSpPr>
              <p:cNvPr id="314" name="Straight Connector 313"/>
              <p:cNvCxnSpPr/>
              <p:nvPr/>
            </p:nvCxnSpPr>
            <p:spPr>
              <a:xfrm flipH="1">
                <a:off x="10849532" y="1799661"/>
                <a:ext cx="922993" cy="689122"/>
              </a:xfrm>
              <a:prstGeom prst="line">
                <a:avLst/>
              </a:prstGeom>
              <a:noFill/>
              <a:ln w="38100" cap="rnd" cmpd="sng" algn="ctr">
                <a:solidFill>
                  <a:schemeClr val="bg1"/>
                </a:solidFill>
                <a:prstDash val="solid"/>
                <a:miter lim="800000"/>
              </a:ln>
              <a:effectLst/>
            </p:spPr>
          </p:cxnSp>
          <p:cxnSp>
            <p:nvCxnSpPr>
              <p:cNvPr id="315" name="Straight Connector 314"/>
              <p:cNvCxnSpPr/>
              <p:nvPr/>
            </p:nvCxnSpPr>
            <p:spPr>
              <a:xfrm flipV="1">
                <a:off x="9946497" y="2475453"/>
                <a:ext cx="903035" cy="673153"/>
              </a:xfrm>
              <a:prstGeom prst="line">
                <a:avLst/>
              </a:prstGeom>
              <a:noFill/>
              <a:ln w="38100" cap="rnd" cmpd="sng" algn="ctr">
                <a:solidFill>
                  <a:schemeClr val="bg1"/>
                </a:solidFill>
                <a:prstDash val="solid"/>
                <a:miter lim="800000"/>
              </a:ln>
              <a:effectLst/>
            </p:spPr>
          </p:cxnSp>
          <p:cxnSp>
            <p:nvCxnSpPr>
              <p:cNvPr id="316" name="Straight Connector 315"/>
              <p:cNvCxnSpPr/>
              <p:nvPr/>
            </p:nvCxnSpPr>
            <p:spPr>
              <a:xfrm>
                <a:off x="9162455" y="3148606"/>
                <a:ext cx="2610070" cy="0"/>
              </a:xfrm>
              <a:prstGeom prst="line">
                <a:avLst/>
              </a:prstGeom>
              <a:noFill/>
              <a:ln w="38100" cap="rnd" cmpd="sng" algn="ctr">
                <a:solidFill>
                  <a:schemeClr val="bg1"/>
                </a:solidFill>
                <a:prstDash val="solid"/>
                <a:miter lim="800000"/>
              </a:ln>
              <a:effectLst/>
            </p:spPr>
          </p:cxnSp>
          <p:sp>
            <p:nvSpPr>
              <p:cNvPr id="317" name="Oval 316"/>
              <p:cNvSpPr/>
              <p:nvPr/>
            </p:nvSpPr>
            <p:spPr>
              <a:xfrm>
                <a:off x="8224902" y="233076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18" name="Oval 317"/>
              <p:cNvSpPr/>
              <p:nvPr/>
            </p:nvSpPr>
            <p:spPr>
              <a:xfrm>
                <a:off x="8224902" y="3010720"/>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19" name="Oval 318"/>
              <p:cNvSpPr/>
              <p:nvPr/>
            </p:nvSpPr>
            <p:spPr>
              <a:xfrm>
                <a:off x="8224902"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0" name="Oval 319"/>
              <p:cNvSpPr/>
              <p:nvPr/>
            </p:nvSpPr>
            <p:spPr>
              <a:xfrm>
                <a:off x="9808611"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1" name="Oval 320"/>
              <p:cNvSpPr/>
              <p:nvPr/>
            </p:nvSpPr>
            <p:spPr>
              <a:xfrm>
                <a:off x="9808611" y="300237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2" name="Oval 321"/>
              <p:cNvSpPr/>
              <p:nvPr/>
            </p:nvSpPr>
            <p:spPr>
              <a:xfrm>
                <a:off x="9808611"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3" name="Oval 322"/>
              <p:cNvSpPr/>
              <p:nvPr/>
            </p:nvSpPr>
            <p:spPr>
              <a:xfrm>
                <a:off x="10712851"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4" name="Oval 323"/>
              <p:cNvSpPr/>
              <p:nvPr/>
            </p:nvSpPr>
            <p:spPr>
              <a:xfrm>
                <a:off x="11638564" y="3010720"/>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5" name="Oval 324"/>
              <p:cNvSpPr/>
              <p:nvPr/>
            </p:nvSpPr>
            <p:spPr>
              <a:xfrm>
                <a:off x="11638564" y="1657608"/>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6" name="Oval 325"/>
              <p:cNvSpPr/>
              <p:nvPr/>
            </p:nvSpPr>
            <p:spPr>
              <a:xfrm>
                <a:off x="11638564" y="2337567"/>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7" name="Oval 326"/>
              <p:cNvSpPr/>
              <p:nvPr/>
            </p:nvSpPr>
            <p:spPr>
              <a:xfrm>
                <a:off x="11638564" y="3697485"/>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8" name="Oval 327"/>
              <p:cNvSpPr/>
              <p:nvPr/>
            </p:nvSpPr>
            <p:spPr>
              <a:xfrm>
                <a:off x="11638564" y="4377444"/>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9" name="Oval 328"/>
              <p:cNvSpPr/>
              <p:nvPr/>
            </p:nvSpPr>
            <p:spPr>
              <a:xfrm>
                <a:off x="9023326"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0" name="Oval 329"/>
              <p:cNvSpPr/>
              <p:nvPr/>
            </p:nvSpPr>
            <p:spPr>
              <a:xfrm>
                <a:off x="9023326" y="300237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1" name="Oval 330"/>
              <p:cNvSpPr/>
              <p:nvPr/>
            </p:nvSpPr>
            <p:spPr>
              <a:xfrm>
                <a:off x="9023326"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grpSp>
        <p:nvGrpSpPr>
          <p:cNvPr id="333" name="Group 332"/>
          <p:cNvGrpSpPr/>
          <p:nvPr/>
        </p:nvGrpSpPr>
        <p:grpSpPr>
          <a:xfrm>
            <a:off x="6303335" y="1052824"/>
            <a:ext cx="1479382" cy="163420"/>
            <a:chOff x="8882743" y="1973687"/>
            <a:chExt cx="2496457" cy="275772"/>
          </a:xfrm>
          <a:solidFill>
            <a:srgbClr val="FDCC65"/>
          </a:solidFill>
        </p:grpSpPr>
        <p:cxnSp>
          <p:nvCxnSpPr>
            <p:cNvPr id="334" name="Straight Connector 333"/>
            <p:cNvCxnSpPr>
              <a:stCxn id="337" idx="6"/>
              <a:endCxn id="339" idx="2"/>
            </p:cNvCxnSpPr>
            <p:nvPr/>
          </p:nvCxnSpPr>
          <p:spPr>
            <a:xfrm>
              <a:off x="9158515" y="2111573"/>
              <a:ext cx="464456" cy="0"/>
            </a:xfrm>
            <a:prstGeom prst="line">
              <a:avLst/>
            </a:prstGeom>
            <a:grpFill/>
            <a:ln w="38100" cap="rnd" cmpd="sng" algn="ctr">
              <a:solidFill>
                <a:schemeClr val="bg1"/>
              </a:solidFill>
              <a:prstDash val="solid"/>
              <a:miter lim="800000"/>
            </a:ln>
            <a:effectLst/>
          </p:spPr>
        </p:cxnSp>
        <p:cxnSp>
          <p:nvCxnSpPr>
            <p:cNvPr id="335" name="Straight Connector 334"/>
            <p:cNvCxnSpPr>
              <a:stCxn id="339" idx="6"/>
              <a:endCxn id="340" idx="2"/>
            </p:cNvCxnSpPr>
            <p:nvPr/>
          </p:nvCxnSpPr>
          <p:spPr>
            <a:xfrm>
              <a:off x="9898743" y="2111573"/>
              <a:ext cx="464456" cy="0"/>
            </a:xfrm>
            <a:prstGeom prst="line">
              <a:avLst/>
            </a:prstGeom>
            <a:grpFill/>
            <a:ln w="38100" cap="rnd" cmpd="sng" algn="ctr">
              <a:solidFill>
                <a:schemeClr val="bg1"/>
              </a:solidFill>
              <a:prstDash val="solid"/>
              <a:miter lim="800000"/>
            </a:ln>
            <a:effectLst/>
          </p:spPr>
        </p:cxnSp>
        <p:cxnSp>
          <p:nvCxnSpPr>
            <p:cNvPr id="336" name="Straight Connector 335"/>
            <p:cNvCxnSpPr>
              <a:stCxn id="340" idx="6"/>
              <a:endCxn id="338" idx="2"/>
            </p:cNvCxnSpPr>
            <p:nvPr/>
          </p:nvCxnSpPr>
          <p:spPr>
            <a:xfrm>
              <a:off x="10638971" y="2111573"/>
              <a:ext cx="464457" cy="0"/>
            </a:xfrm>
            <a:prstGeom prst="line">
              <a:avLst/>
            </a:prstGeom>
            <a:grpFill/>
            <a:ln w="38100" cap="rnd" cmpd="sng" algn="ctr">
              <a:solidFill>
                <a:schemeClr val="bg1"/>
              </a:solidFill>
              <a:prstDash val="solid"/>
              <a:miter lim="800000"/>
            </a:ln>
            <a:effectLst/>
          </p:spPr>
        </p:cxnSp>
        <p:sp>
          <p:nvSpPr>
            <p:cNvPr id="337" name="Oval 336"/>
            <p:cNvSpPr/>
            <p:nvPr/>
          </p:nvSpPr>
          <p:spPr>
            <a:xfrm>
              <a:off x="8882743"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8" name="Oval 337"/>
            <p:cNvSpPr/>
            <p:nvPr/>
          </p:nvSpPr>
          <p:spPr>
            <a:xfrm>
              <a:off x="11103428"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9" name="Oval 338"/>
            <p:cNvSpPr/>
            <p:nvPr/>
          </p:nvSpPr>
          <p:spPr>
            <a:xfrm>
              <a:off x="9622971"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40" name="Oval 339"/>
            <p:cNvSpPr/>
            <p:nvPr/>
          </p:nvSpPr>
          <p:spPr>
            <a:xfrm>
              <a:off x="10363199"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nvGrpSpPr>
          <p:cNvPr id="341" name="Group 340"/>
          <p:cNvGrpSpPr/>
          <p:nvPr/>
        </p:nvGrpSpPr>
        <p:grpSpPr>
          <a:xfrm>
            <a:off x="2567666" y="750455"/>
            <a:ext cx="1600085" cy="753505"/>
            <a:chOff x="2582534" y="3391280"/>
            <a:chExt cx="2700143" cy="1271540"/>
          </a:xfrm>
        </p:grpSpPr>
        <p:sp>
          <p:nvSpPr>
            <p:cNvPr id="342"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343" name="TextBox 342"/>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344" name="TextBox 343"/>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345" name="Group 344"/>
          <p:cNvGrpSpPr/>
          <p:nvPr/>
        </p:nvGrpSpPr>
        <p:grpSpPr>
          <a:xfrm>
            <a:off x="10140739" y="750455"/>
            <a:ext cx="1518554" cy="753505"/>
            <a:chOff x="15445222" y="3391280"/>
            <a:chExt cx="2562560" cy="1271540"/>
          </a:xfrm>
        </p:grpSpPr>
        <p:sp>
          <p:nvSpPr>
            <p:cNvPr id="346"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347" name="TextBox 346"/>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348" name="TextBox 347"/>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349" name="Straight Arrow Connector 348"/>
          <p:cNvCxnSpPr/>
          <p:nvPr/>
        </p:nvCxnSpPr>
        <p:spPr>
          <a:xfrm>
            <a:off x="8668418" y="930694"/>
            <a:ext cx="1056339"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cxnSp>
        <p:nvCxnSpPr>
          <p:cNvPr id="350" name="Straight Arrow Connector 349"/>
          <p:cNvCxnSpPr/>
          <p:nvPr/>
        </p:nvCxnSpPr>
        <p:spPr>
          <a:xfrm>
            <a:off x="4025753" y="1357619"/>
            <a:ext cx="1979660" cy="0"/>
          </a:xfrm>
          <a:prstGeom prst="straightConnector1">
            <a:avLst/>
          </a:prstGeom>
          <a:noFill/>
          <a:ln w="38100" cap="rnd" cmpd="sng" algn="ctr">
            <a:solidFill>
              <a:schemeClr val="bg1"/>
            </a:solidFill>
            <a:prstDash val="sysDot"/>
            <a:miter lim="800000"/>
            <a:tailEnd type="triangle" w="lg" len="med"/>
          </a:ln>
          <a:effectLst/>
        </p:spPr>
      </p:cxnSp>
      <p:cxnSp>
        <p:nvCxnSpPr>
          <p:cNvPr id="351" name="Straight Arrow Connector 350"/>
          <p:cNvCxnSpPr/>
          <p:nvPr/>
        </p:nvCxnSpPr>
        <p:spPr>
          <a:xfrm>
            <a:off x="8231093" y="1357619"/>
            <a:ext cx="1909647" cy="0"/>
          </a:xfrm>
          <a:prstGeom prst="straightConnector1">
            <a:avLst/>
          </a:prstGeom>
          <a:noFill/>
          <a:ln w="38100" cap="rnd" cmpd="sng" algn="ctr">
            <a:solidFill>
              <a:schemeClr val="bg1"/>
            </a:solidFill>
            <a:prstDash val="sysDot"/>
            <a:miter lim="800000"/>
            <a:tailEnd type="triangle" w="lg" len="med"/>
          </a:ln>
          <a:effectLst/>
        </p:spPr>
      </p:cxnSp>
      <p:cxnSp>
        <p:nvCxnSpPr>
          <p:cNvPr id="353" name="Straight Arrow Connector 352"/>
          <p:cNvCxnSpPr/>
          <p:nvPr/>
        </p:nvCxnSpPr>
        <p:spPr>
          <a:xfrm>
            <a:off x="4520097" y="930694"/>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sp>
        <p:nvSpPr>
          <p:cNvPr id="354" name="Rounded Rectangle 353"/>
          <p:cNvSpPr/>
          <p:nvPr/>
        </p:nvSpPr>
        <p:spPr>
          <a:xfrm>
            <a:off x="212035" y="583097"/>
            <a:ext cx="1709530" cy="5416608"/>
          </a:xfrm>
          <a:prstGeom prst="roundRect">
            <a:avLst/>
          </a:prstGeom>
          <a:noFill/>
          <a:ln w="31750" cap="flat" cmpd="sng" algn="ctr">
            <a:solidFill>
              <a:schemeClr val="tx2"/>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err="1">
              <a:ln>
                <a:noFill/>
              </a:ln>
              <a:effectLst/>
              <a:uLnTx/>
              <a:uFillTx/>
              <a:latin typeface="Amazon Ember Display"/>
              <a:ea typeface="+mn-ea"/>
              <a:cs typeface="+mn-cs"/>
            </a:endParaRPr>
          </a:p>
        </p:txBody>
      </p:sp>
      <p:sp>
        <p:nvSpPr>
          <p:cNvPr id="288" name="TextBox 287"/>
          <p:cNvSpPr txBox="1"/>
          <p:nvPr/>
        </p:nvSpPr>
        <p:spPr>
          <a:xfrm>
            <a:off x="-58747" y="2945673"/>
            <a:ext cx="2225679" cy="492443"/>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DEEP</a:t>
            </a:r>
            <a:b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2" name="TextBox 331"/>
          <p:cNvSpPr txBox="1"/>
          <p:nvPr/>
        </p:nvSpPr>
        <p:spPr>
          <a:xfrm>
            <a:off x="-58747" y="5149779"/>
            <a:ext cx="2225679" cy="543739"/>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FOUNDATION</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MODELS</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2" name="TextBox 351"/>
          <p:cNvSpPr txBox="1"/>
          <p:nvPr/>
        </p:nvSpPr>
        <p:spPr>
          <a:xfrm>
            <a:off x="-58747" y="888313"/>
            <a:ext cx="2225679" cy="492443"/>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a:t>
            </a:r>
            <a:b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par>
                                <p:cTn id="8" presetID="10" presetClass="entr" presetSubtype="0" fill="hold" nodeType="withEffect">
                                  <p:stCondLst>
                                    <p:cond delay="0"/>
                                  </p:stCondLst>
                                  <p:childTnLst>
                                    <p:set>
                                      <p:cBhvr>
                                        <p:cTn id="9" dur="1" fill="hold">
                                          <p:stCondLst>
                                            <p:cond delay="0"/>
                                          </p:stCondLst>
                                        </p:cTn>
                                        <p:tgtEl>
                                          <p:spTgt spid="353"/>
                                        </p:tgtEl>
                                        <p:attrNameLst>
                                          <p:attrName>style.visibility</p:attrName>
                                        </p:attrNameLst>
                                      </p:cBhvr>
                                      <p:to>
                                        <p:strVal val="visible"/>
                                      </p:to>
                                    </p:set>
                                    <p:animEffect transition="in" filter="fade">
                                      <p:cBhvr>
                                        <p:cTn id="10" dur="500"/>
                                        <p:tgtEl>
                                          <p:spTgt spid="353"/>
                                        </p:tgtEl>
                                      </p:cBhvr>
                                    </p:animEffect>
                                  </p:childTnLst>
                                </p:cTn>
                              </p:par>
                              <p:par>
                                <p:cTn id="11" presetID="10" presetClass="entr" presetSubtype="0" fill="hold" nodeType="withEffect">
                                  <p:stCondLst>
                                    <p:cond delay="0"/>
                                  </p:stCondLst>
                                  <p:childTnLst>
                                    <p:set>
                                      <p:cBhvr>
                                        <p:cTn id="12" dur="1" fill="hold">
                                          <p:stCondLst>
                                            <p:cond delay="0"/>
                                          </p:stCondLst>
                                        </p:cTn>
                                        <p:tgtEl>
                                          <p:spTgt spid="350"/>
                                        </p:tgtEl>
                                        <p:attrNameLst>
                                          <p:attrName>style.visibility</p:attrName>
                                        </p:attrNameLst>
                                      </p:cBhvr>
                                      <p:to>
                                        <p:strVal val="visible"/>
                                      </p:to>
                                    </p:set>
                                    <p:animEffect transition="in" filter="fade">
                                      <p:cBhvr>
                                        <p:cTn id="13" dur="500"/>
                                        <p:tgtEl>
                                          <p:spTgt spid="350"/>
                                        </p:tgtEl>
                                      </p:cBhvr>
                                    </p:animEffect>
                                  </p:childTnLst>
                                </p:cTn>
                              </p:par>
                              <p:par>
                                <p:cTn id="14" presetID="10" presetClass="entr" presetSubtype="0" fill="hold" nodeType="withEffect">
                                  <p:stCondLst>
                                    <p:cond delay="0"/>
                                  </p:stCondLst>
                                  <p:childTnLst>
                                    <p:set>
                                      <p:cBhvr>
                                        <p:cTn id="15" dur="1" fill="hold">
                                          <p:stCondLst>
                                            <p:cond delay="0"/>
                                          </p:stCondLst>
                                        </p:cTn>
                                        <p:tgtEl>
                                          <p:spTgt spid="333"/>
                                        </p:tgtEl>
                                        <p:attrNameLst>
                                          <p:attrName>style.visibility</p:attrName>
                                        </p:attrNameLst>
                                      </p:cBhvr>
                                      <p:to>
                                        <p:strVal val="visible"/>
                                      </p:to>
                                    </p:set>
                                    <p:animEffect transition="in" filter="fade">
                                      <p:cBhvr>
                                        <p:cTn id="16" dur="500"/>
                                        <p:tgtEl>
                                          <p:spTgt spid="333"/>
                                        </p:tgtEl>
                                      </p:cBhvr>
                                    </p:animEffect>
                                  </p:childTnLst>
                                </p:cTn>
                              </p:par>
                              <p:par>
                                <p:cTn id="17" presetID="10" presetClass="entr" presetSubtype="0" fill="hold" nodeType="withEffect">
                                  <p:stCondLst>
                                    <p:cond delay="0"/>
                                  </p:stCondLst>
                                  <p:childTnLst>
                                    <p:set>
                                      <p:cBhvr>
                                        <p:cTn id="18" dur="1" fill="hold">
                                          <p:stCondLst>
                                            <p:cond delay="0"/>
                                          </p:stCondLst>
                                        </p:cTn>
                                        <p:tgtEl>
                                          <p:spTgt spid="351"/>
                                        </p:tgtEl>
                                        <p:attrNameLst>
                                          <p:attrName>style.visibility</p:attrName>
                                        </p:attrNameLst>
                                      </p:cBhvr>
                                      <p:to>
                                        <p:strVal val="visible"/>
                                      </p:to>
                                    </p:set>
                                    <p:animEffect transition="in" filter="fade">
                                      <p:cBhvr>
                                        <p:cTn id="19" dur="500"/>
                                        <p:tgtEl>
                                          <p:spTgt spid="351"/>
                                        </p:tgtEl>
                                      </p:cBhvr>
                                    </p:animEffect>
                                  </p:childTnLst>
                                </p:cTn>
                              </p:par>
                              <p:par>
                                <p:cTn id="20" presetID="10" presetClass="entr" presetSubtype="0" fill="hold" nodeType="withEffect">
                                  <p:stCondLst>
                                    <p:cond delay="0"/>
                                  </p:stCondLst>
                                  <p:childTnLst>
                                    <p:set>
                                      <p:cBhvr>
                                        <p:cTn id="21" dur="1" fill="hold">
                                          <p:stCondLst>
                                            <p:cond delay="0"/>
                                          </p:stCondLst>
                                        </p:cTn>
                                        <p:tgtEl>
                                          <p:spTgt spid="349"/>
                                        </p:tgtEl>
                                        <p:attrNameLst>
                                          <p:attrName>style.visibility</p:attrName>
                                        </p:attrNameLst>
                                      </p:cBhvr>
                                      <p:to>
                                        <p:strVal val="visible"/>
                                      </p:to>
                                    </p:set>
                                    <p:animEffect transition="in" filter="fade">
                                      <p:cBhvr>
                                        <p:cTn id="22" dur="500"/>
                                        <p:tgtEl>
                                          <p:spTgt spid="349"/>
                                        </p:tgtEl>
                                      </p:cBhvr>
                                    </p:animEffect>
                                  </p:childTnLst>
                                </p:cTn>
                              </p:par>
                              <p:par>
                                <p:cTn id="23" presetID="10" presetClass="entr" presetSubtype="0" fill="hold" nodeType="withEffect">
                                  <p:stCondLst>
                                    <p:cond delay="0"/>
                                  </p:stCondLst>
                                  <p:childTnLst>
                                    <p:set>
                                      <p:cBhvr>
                                        <p:cTn id="24" dur="1" fill="hold">
                                          <p:stCondLst>
                                            <p:cond delay="0"/>
                                          </p:stCondLst>
                                        </p:cTn>
                                        <p:tgtEl>
                                          <p:spTgt spid="345"/>
                                        </p:tgtEl>
                                        <p:attrNameLst>
                                          <p:attrName>style.visibility</p:attrName>
                                        </p:attrNameLst>
                                      </p:cBhvr>
                                      <p:to>
                                        <p:strVal val="visible"/>
                                      </p:to>
                                    </p:set>
                                    <p:animEffect transition="in" filter="fade">
                                      <p:cBhvr>
                                        <p:cTn id="25" dur="500"/>
                                        <p:tgtEl>
                                          <p:spTgt spid="345"/>
                                        </p:tgtEl>
                                      </p:cBhvr>
                                    </p:animEffect>
                                  </p:childTnLst>
                                </p:cTn>
                              </p:par>
                              <p:par>
                                <p:cTn id="26" presetID="10" presetClass="entr" presetSubtype="0" fill="hold" nodeType="withEffect">
                                  <p:stCondLst>
                                    <p:cond delay="0"/>
                                  </p:stCondLst>
                                  <p:childTnLst>
                                    <p:set>
                                      <p:cBhvr>
                                        <p:cTn id="27" dur="1" fill="hold">
                                          <p:stCondLst>
                                            <p:cond delay="0"/>
                                          </p:stCondLst>
                                        </p:cTn>
                                        <p:tgtEl>
                                          <p:spTgt spid="276"/>
                                        </p:tgtEl>
                                        <p:attrNameLst>
                                          <p:attrName>style.visibility</p:attrName>
                                        </p:attrNameLst>
                                      </p:cBhvr>
                                      <p:to>
                                        <p:strVal val="visible"/>
                                      </p:to>
                                    </p:set>
                                    <p:animEffect transition="in" filter="fade">
                                      <p:cBhvr>
                                        <p:cTn id="28" dur="500"/>
                                        <p:tgtEl>
                                          <p:spTgt spid="276"/>
                                        </p:tgtEl>
                                      </p:cBhvr>
                                    </p:animEffect>
                                  </p:childTnLst>
                                </p:cTn>
                              </p:par>
                              <p:par>
                                <p:cTn id="29" presetID="10" presetClass="entr" presetSubtype="0" fill="hold" nodeType="withEffect">
                                  <p:stCondLst>
                                    <p:cond delay="0"/>
                                  </p:stCondLst>
                                  <p:childTnLst>
                                    <p:set>
                                      <p:cBhvr>
                                        <p:cTn id="30" dur="1" fill="hold">
                                          <p:stCondLst>
                                            <p:cond delay="0"/>
                                          </p:stCondLst>
                                        </p:cTn>
                                        <p:tgtEl>
                                          <p:spTgt spid="286"/>
                                        </p:tgtEl>
                                        <p:attrNameLst>
                                          <p:attrName>style.visibility</p:attrName>
                                        </p:attrNameLst>
                                      </p:cBhvr>
                                      <p:to>
                                        <p:strVal val="visible"/>
                                      </p:to>
                                    </p:set>
                                    <p:animEffect transition="in" filter="fade">
                                      <p:cBhvr>
                                        <p:cTn id="31" dur="500"/>
                                        <p:tgtEl>
                                          <p:spTgt spid="286"/>
                                        </p:tgtEl>
                                      </p:cBhvr>
                                    </p:animEffect>
                                  </p:childTnLst>
                                </p:cTn>
                              </p:par>
                              <p:par>
                                <p:cTn id="32" presetID="10" presetClass="entr" presetSubtype="0" fill="hold" nodeType="withEffect">
                                  <p:stCondLst>
                                    <p:cond delay="0"/>
                                  </p:stCondLst>
                                  <p:childTnLst>
                                    <p:set>
                                      <p:cBhvr>
                                        <p:cTn id="33" dur="1" fill="hold">
                                          <p:stCondLst>
                                            <p:cond delay="0"/>
                                          </p:stCondLst>
                                        </p:cTn>
                                        <p:tgtEl>
                                          <p:spTgt spid="284"/>
                                        </p:tgtEl>
                                        <p:attrNameLst>
                                          <p:attrName>style.visibility</p:attrName>
                                        </p:attrNameLst>
                                      </p:cBhvr>
                                      <p:to>
                                        <p:strVal val="visible"/>
                                      </p:to>
                                    </p:set>
                                    <p:animEffect transition="in" filter="fade">
                                      <p:cBhvr>
                                        <p:cTn id="34" dur="500"/>
                                        <p:tgtEl>
                                          <p:spTgt spid="284"/>
                                        </p:tgtEl>
                                      </p:cBhvr>
                                    </p:animEffect>
                                  </p:childTnLst>
                                </p:cTn>
                              </p:par>
                              <p:par>
                                <p:cTn id="35" presetID="10" presetClass="entr" presetSubtype="0" fill="hold" nodeType="withEffect">
                                  <p:stCondLst>
                                    <p:cond delay="0"/>
                                  </p:stCondLst>
                                  <p:childTnLst>
                                    <p:set>
                                      <p:cBhvr>
                                        <p:cTn id="36" dur="1" fill="hold">
                                          <p:stCondLst>
                                            <p:cond delay="0"/>
                                          </p:stCondLst>
                                        </p:cTn>
                                        <p:tgtEl>
                                          <p:spTgt spid="253"/>
                                        </p:tgtEl>
                                        <p:attrNameLst>
                                          <p:attrName>style.visibility</p:attrName>
                                        </p:attrNameLst>
                                      </p:cBhvr>
                                      <p:to>
                                        <p:strVal val="visible"/>
                                      </p:to>
                                    </p:set>
                                    <p:animEffect transition="in" filter="fade">
                                      <p:cBhvr>
                                        <p:cTn id="37" dur="500"/>
                                        <p:tgtEl>
                                          <p:spTgt spid="253"/>
                                        </p:tgtEl>
                                      </p:cBhvr>
                                    </p:animEffect>
                                  </p:childTnLst>
                                </p:cTn>
                              </p:par>
                              <p:par>
                                <p:cTn id="38" presetID="10" presetClass="entr" presetSubtype="0" fill="hold" nodeType="withEffect">
                                  <p:stCondLst>
                                    <p:cond delay="0"/>
                                  </p:stCondLst>
                                  <p:childTnLst>
                                    <p:set>
                                      <p:cBhvr>
                                        <p:cTn id="39" dur="1" fill="hold">
                                          <p:stCondLst>
                                            <p:cond delay="0"/>
                                          </p:stCondLst>
                                        </p:cTn>
                                        <p:tgtEl>
                                          <p:spTgt spid="287"/>
                                        </p:tgtEl>
                                        <p:attrNameLst>
                                          <p:attrName>style.visibility</p:attrName>
                                        </p:attrNameLst>
                                      </p:cBhvr>
                                      <p:to>
                                        <p:strVal val="visible"/>
                                      </p:to>
                                    </p:set>
                                    <p:animEffect transition="in" filter="fade">
                                      <p:cBhvr>
                                        <p:cTn id="40" dur="500"/>
                                        <p:tgtEl>
                                          <p:spTgt spid="287"/>
                                        </p:tgtEl>
                                      </p:cBhvr>
                                    </p:animEffect>
                                  </p:childTnLst>
                                </p:cTn>
                              </p:par>
                              <p:par>
                                <p:cTn id="41" presetID="10" presetClass="entr" presetSubtype="0" fill="hold" nodeType="withEffect">
                                  <p:stCondLst>
                                    <p:cond delay="0"/>
                                  </p:stCondLst>
                                  <p:childTnLst>
                                    <p:set>
                                      <p:cBhvr>
                                        <p:cTn id="42" dur="1" fill="hold">
                                          <p:stCondLst>
                                            <p:cond delay="0"/>
                                          </p:stCondLst>
                                        </p:cTn>
                                        <p:tgtEl>
                                          <p:spTgt spid="285"/>
                                        </p:tgtEl>
                                        <p:attrNameLst>
                                          <p:attrName>style.visibility</p:attrName>
                                        </p:attrNameLst>
                                      </p:cBhvr>
                                      <p:to>
                                        <p:strVal val="visible"/>
                                      </p:to>
                                    </p:set>
                                    <p:animEffect transition="in" filter="fade">
                                      <p:cBhvr>
                                        <p:cTn id="43" dur="500"/>
                                        <p:tgtEl>
                                          <p:spTgt spid="285"/>
                                        </p:tgtEl>
                                      </p:cBhvr>
                                    </p:animEffect>
                                  </p:childTnLst>
                                </p:cTn>
                              </p:par>
                              <p:par>
                                <p:cTn id="44" presetID="10" presetClass="entr" presetSubtype="0" fill="hold" nodeType="withEffect">
                                  <p:stCondLst>
                                    <p:cond delay="0"/>
                                  </p:stCondLst>
                                  <p:childTnLst>
                                    <p:set>
                                      <p:cBhvr>
                                        <p:cTn id="45" dur="1" fill="hold">
                                          <p:stCondLst>
                                            <p:cond delay="0"/>
                                          </p:stCondLst>
                                        </p:cTn>
                                        <p:tgtEl>
                                          <p:spTgt spid="280"/>
                                        </p:tgtEl>
                                        <p:attrNameLst>
                                          <p:attrName>style.visibility</p:attrName>
                                        </p:attrNameLst>
                                      </p:cBhvr>
                                      <p:to>
                                        <p:strVal val="visible"/>
                                      </p:to>
                                    </p:set>
                                    <p:animEffect transition="in" filter="fade">
                                      <p:cBhvr>
                                        <p:cTn id="46" dur="500"/>
                                        <p:tgtEl>
                                          <p:spTgt spid="280"/>
                                        </p:tgtEl>
                                      </p:cBhvr>
                                    </p:animEffect>
                                  </p:childTnLst>
                                </p:cTn>
                              </p:par>
                              <p:par>
                                <p:cTn id="47" presetID="10" presetClass="entr" presetSubtype="0" fill="hold" nodeType="withEffect">
                                  <p:stCondLst>
                                    <p:cond delay="0"/>
                                  </p:stCondLst>
                                  <p:childTnLst>
                                    <p:set>
                                      <p:cBhvr>
                                        <p:cTn id="48" dur="1" fill="hold">
                                          <p:stCondLst>
                                            <p:cond delay="0"/>
                                          </p:stCondLst>
                                        </p:cTn>
                                        <p:tgtEl>
                                          <p:spTgt spid="289"/>
                                        </p:tgtEl>
                                        <p:attrNameLst>
                                          <p:attrName>style.visibility</p:attrName>
                                        </p:attrNameLst>
                                      </p:cBhvr>
                                      <p:to>
                                        <p:strVal val="visible"/>
                                      </p:to>
                                    </p:set>
                                    <p:animEffect transition="in" filter="fade">
                                      <p:cBhvr>
                                        <p:cTn id="49" dur="500"/>
                                        <p:tgtEl>
                                          <p:spTgt spid="289"/>
                                        </p:tgtEl>
                                      </p:cBhvr>
                                    </p:animEffect>
                                  </p:childTnLst>
                                </p:cTn>
                              </p:par>
                              <p:par>
                                <p:cTn id="50" presetID="10" presetClass="entr" presetSubtype="0" fill="hold" nodeType="withEffect">
                                  <p:stCondLst>
                                    <p:cond delay="0"/>
                                  </p:stCondLst>
                                  <p:childTnLst>
                                    <p:set>
                                      <p:cBhvr>
                                        <p:cTn id="51" dur="1" fill="hold">
                                          <p:stCondLst>
                                            <p:cond delay="0"/>
                                          </p:stCondLst>
                                        </p:cTn>
                                        <p:tgtEl>
                                          <p:spTgt spid="297"/>
                                        </p:tgtEl>
                                        <p:attrNameLst>
                                          <p:attrName>style.visibility</p:attrName>
                                        </p:attrNameLst>
                                      </p:cBhvr>
                                      <p:to>
                                        <p:strVal val="visible"/>
                                      </p:to>
                                    </p:set>
                                    <p:animEffect transition="in" filter="fade">
                                      <p:cBhvr>
                                        <p:cTn id="52" dur="500"/>
                                        <p:tgtEl>
                                          <p:spTgt spid="297"/>
                                        </p:tgtEl>
                                      </p:cBhvr>
                                    </p:animEffect>
                                  </p:childTnLst>
                                </p:cTn>
                              </p:par>
                              <p:par>
                                <p:cTn id="53" presetID="10" presetClass="entr" presetSubtype="0" fill="hold" nodeType="withEffect">
                                  <p:stCondLst>
                                    <p:cond delay="0"/>
                                  </p:stCondLst>
                                  <p:childTnLst>
                                    <p:set>
                                      <p:cBhvr>
                                        <p:cTn id="54" dur="1" fill="hold">
                                          <p:stCondLst>
                                            <p:cond delay="0"/>
                                          </p:stCondLst>
                                        </p:cTn>
                                        <p:tgtEl>
                                          <p:spTgt spid="299"/>
                                        </p:tgtEl>
                                        <p:attrNameLst>
                                          <p:attrName>style.visibility</p:attrName>
                                        </p:attrNameLst>
                                      </p:cBhvr>
                                      <p:to>
                                        <p:strVal val="visible"/>
                                      </p:to>
                                    </p:set>
                                    <p:animEffect transition="in" filter="fade">
                                      <p:cBhvr>
                                        <p:cTn id="55" dur="500"/>
                                        <p:tgtEl>
                                          <p:spTgt spid="299"/>
                                        </p:tgtEl>
                                      </p:cBhvr>
                                    </p:animEffect>
                                  </p:childTnLst>
                                </p:cTn>
                              </p:par>
                              <p:par>
                                <p:cTn id="56" presetID="10" presetClass="entr" presetSubtype="0" fill="hold" nodeType="withEffect">
                                  <p:stCondLst>
                                    <p:cond delay="0"/>
                                  </p:stCondLst>
                                  <p:childTnLst>
                                    <p:set>
                                      <p:cBhvr>
                                        <p:cTn id="57" dur="1" fill="hold">
                                          <p:stCondLst>
                                            <p:cond delay="0"/>
                                          </p:stCondLst>
                                        </p:cTn>
                                        <p:tgtEl>
                                          <p:spTgt spid="301"/>
                                        </p:tgtEl>
                                        <p:attrNameLst>
                                          <p:attrName>style.visibility</p:attrName>
                                        </p:attrNameLst>
                                      </p:cBhvr>
                                      <p:to>
                                        <p:strVal val="visible"/>
                                      </p:to>
                                    </p:set>
                                    <p:animEffect transition="in" filter="fade">
                                      <p:cBhvr>
                                        <p:cTn id="58" dur="500"/>
                                        <p:tgtEl>
                                          <p:spTgt spid="301"/>
                                        </p:tgtEl>
                                      </p:cBhvr>
                                    </p:animEffect>
                                  </p:childTnLst>
                                </p:cTn>
                              </p:par>
                              <p:par>
                                <p:cTn id="59" presetID="10" presetClass="entr" presetSubtype="0" fill="hold" nodeType="withEffect">
                                  <p:stCondLst>
                                    <p:cond delay="0"/>
                                  </p:stCondLst>
                                  <p:childTnLst>
                                    <p:set>
                                      <p:cBhvr>
                                        <p:cTn id="60" dur="1" fill="hold">
                                          <p:stCondLst>
                                            <p:cond delay="0"/>
                                          </p:stCondLst>
                                        </p:cTn>
                                        <p:tgtEl>
                                          <p:spTgt spid="298"/>
                                        </p:tgtEl>
                                        <p:attrNameLst>
                                          <p:attrName>style.visibility</p:attrName>
                                        </p:attrNameLst>
                                      </p:cBhvr>
                                      <p:to>
                                        <p:strVal val="visible"/>
                                      </p:to>
                                    </p:set>
                                    <p:animEffect transition="in" filter="fade">
                                      <p:cBhvr>
                                        <p:cTn id="61" dur="500"/>
                                        <p:tgtEl>
                                          <p:spTgt spid="298"/>
                                        </p:tgtEl>
                                      </p:cBhvr>
                                    </p:animEffect>
                                  </p:childTnLst>
                                </p:cTn>
                              </p:par>
                              <p:par>
                                <p:cTn id="62" presetID="10" presetClass="entr" presetSubtype="0" fill="hold" nodeType="withEffect">
                                  <p:stCondLst>
                                    <p:cond delay="0"/>
                                  </p:stCondLst>
                                  <p:childTnLst>
                                    <p:set>
                                      <p:cBhvr>
                                        <p:cTn id="63" dur="1" fill="hold">
                                          <p:stCondLst>
                                            <p:cond delay="0"/>
                                          </p:stCondLst>
                                        </p:cTn>
                                        <p:tgtEl>
                                          <p:spTgt spid="300"/>
                                        </p:tgtEl>
                                        <p:attrNameLst>
                                          <p:attrName>style.visibility</p:attrName>
                                        </p:attrNameLst>
                                      </p:cBhvr>
                                      <p:to>
                                        <p:strVal val="visible"/>
                                      </p:to>
                                    </p:set>
                                    <p:animEffect transition="in" filter="fade">
                                      <p:cBhvr>
                                        <p:cTn id="64" dur="500"/>
                                        <p:tgtEl>
                                          <p:spTgt spid="300"/>
                                        </p:tgtEl>
                                      </p:cBhvr>
                                    </p:animEffect>
                                  </p:childTnLst>
                                </p:cTn>
                              </p:par>
                              <p:par>
                                <p:cTn id="65" presetID="10" presetClass="entr" presetSubtype="0" fill="hold" nodeType="withEffect">
                                  <p:stCondLst>
                                    <p:cond delay="0"/>
                                  </p:stCondLst>
                                  <p:childTnLst>
                                    <p:set>
                                      <p:cBhvr>
                                        <p:cTn id="66" dur="1" fill="hold">
                                          <p:stCondLst>
                                            <p:cond delay="0"/>
                                          </p:stCondLst>
                                        </p:cTn>
                                        <p:tgtEl>
                                          <p:spTgt spid="293"/>
                                        </p:tgtEl>
                                        <p:attrNameLst>
                                          <p:attrName>style.visibility</p:attrName>
                                        </p:attrNameLst>
                                      </p:cBhvr>
                                      <p:to>
                                        <p:strVal val="visible"/>
                                      </p:to>
                                    </p:set>
                                    <p:animEffect transition="in" filter="fade">
                                      <p:cBhvr>
                                        <p:cTn id="67" dur="500"/>
                                        <p:tgtEl>
                                          <p:spTgt spid="293"/>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354"/>
                                        </p:tgtEl>
                                        <p:attrNameLst>
                                          <p:attrName>style.visibility</p:attrName>
                                        </p:attrNameLst>
                                      </p:cBhvr>
                                      <p:to>
                                        <p:strVal val="visible"/>
                                      </p:to>
                                    </p:set>
                                    <p:animEffect transition="in" filter="wheel(1)">
                                      <p:cBhvr>
                                        <p:cTn id="72" dur="1000"/>
                                        <p:tgtEl>
                                          <p:spTgt spid="35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52"/>
                                        </p:tgtEl>
                                        <p:attrNameLst>
                                          <p:attrName>style.visibility</p:attrName>
                                        </p:attrNameLst>
                                      </p:cBhvr>
                                      <p:to>
                                        <p:strVal val="visible"/>
                                      </p:to>
                                    </p:set>
                                    <p:animEffect transition="in" filter="fade">
                                      <p:cBhvr>
                                        <p:cTn id="77" dur="500"/>
                                        <p:tgtEl>
                                          <p:spTgt spid="35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88"/>
                                        </p:tgtEl>
                                        <p:attrNameLst>
                                          <p:attrName>style.visibility</p:attrName>
                                        </p:attrNameLst>
                                      </p:cBhvr>
                                      <p:to>
                                        <p:strVal val="visible"/>
                                      </p:to>
                                    </p:set>
                                    <p:animEffect transition="in" filter="fade">
                                      <p:cBhvr>
                                        <p:cTn id="82" dur="500"/>
                                        <p:tgtEl>
                                          <p:spTgt spid="28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32"/>
                                        </p:tgtEl>
                                        <p:attrNameLst>
                                          <p:attrName>style.visibility</p:attrName>
                                        </p:attrNameLst>
                                      </p:cBhvr>
                                      <p:to>
                                        <p:strVal val="visible"/>
                                      </p:to>
                                    </p:set>
                                    <p:animEffect transition="in" filter="fade">
                                      <p:cBhvr>
                                        <p:cTn id="87"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bldLvl="0" animBg="1"/>
      <p:bldP spid="288" grpId="0" animBg="1"/>
      <p:bldP spid="332" grpId="0" animBg="1"/>
      <p:bldP spid="35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21005" y="160020"/>
            <a:ext cx="4542790" cy="583565"/>
          </a:xfrm>
          <a:prstGeom prst="rect">
            <a:avLst/>
          </a:prstGeom>
          <a:noFill/>
        </p:spPr>
        <p:txBody>
          <a:bodyPr wrap="none" rtlCol="0">
            <a:spAutoFit/>
          </a:bodyPr>
          <a:p>
            <a:pPr algn="l"/>
            <a:r>
              <a:rPr lang="en-US" sz="3200" b="1" dirty="0">
                <a:solidFill>
                  <a:schemeClr val="bg1"/>
                </a:solidFill>
                <a:sym typeface="+mn-ea"/>
              </a:rPr>
              <a:t>Foundation Models</a:t>
            </a:r>
            <a:endParaRPr lang="en-US" altLang="en-US" sz="3200" b="1" dirty="0">
              <a:solidFill>
                <a:schemeClr val="bg1"/>
              </a:solidFill>
              <a:sym typeface="+mn-ea"/>
            </a:endParaRPr>
          </a:p>
        </p:txBody>
      </p:sp>
      <p:sp>
        <p:nvSpPr>
          <p:cNvPr id="15" name="Rectangles 14"/>
          <p:cNvSpPr/>
          <p:nvPr/>
        </p:nvSpPr>
        <p:spPr>
          <a:xfrm>
            <a:off x="525780" y="781050"/>
            <a:ext cx="443230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7" name="Picture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75960" y="1856924"/>
            <a:ext cx="2936082" cy="1065140"/>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844" y="3128329"/>
            <a:ext cx="2936082" cy="1068227"/>
          </a:xfrm>
          <a:prstGeom prst="rect">
            <a:avLst/>
          </a:prstGeom>
        </p:spPr>
      </p:pic>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416844" y="1856924"/>
            <a:ext cx="2936082" cy="106514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402" y="3128328"/>
            <a:ext cx="2936082" cy="1068227"/>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6844" y="4402821"/>
            <a:ext cx="2936082" cy="1068227"/>
          </a:xfrm>
          <a:prstGeom prst="rect">
            <a:avLst/>
          </a:prstGeom>
        </p:spPr>
      </p:pic>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5960" y="3128327"/>
            <a:ext cx="2936082" cy="1068227"/>
          </a:xfrm>
          <a:prstGeom prst="rect">
            <a:avLst/>
          </a:prstGeom>
        </p:spPr>
      </p:pic>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6402" y="1855380"/>
            <a:ext cx="2936082" cy="1068227"/>
          </a:xfrm>
          <a:prstGeom prst="rect">
            <a:avLst/>
          </a:prstGeom>
        </p:spPr>
      </p:pic>
      <p:sp>
        <p:nvSpPr>
          <p:cNvPr id="50" name="Rectangle 49"/>
          <p:cNvSpPr/>
          <p:nvPr/>
        </p:nvSpPr>
        <p:spPr>
          <a:xfrm>
            <a:off x="4546402" y="4401275"/>
            <a:ext cx="2936082" cy="1068227"/>
          </a:xfrm>
          <a:prstGeom prst="rect">
            <a:avLst/>
          </a:prstGeom>
          <a:noFill/>
          <a:ln>
            <a:solidFill>
              <a:schemeClr val="tx1">
                <a:alpha val="13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p>
            <a:pPr algn="ctr"/>
            <a:r>
              <a:rPr lang="en-US" dirty="0">
                <a:solidFill>
                  <a:schemeClr val="tx1">
                    <a:alpha val="13000"/>
                  </a:schemeClr>
                </a:solidFill>
              </a:rPr>
              <a:t>+</a:t>
            </a:r>
            <a:endParaRPr lang="en-US" dirty="0">
              <a:solidFill>
                <a:schemeClr val="tx1">
                  <a:alpha val="13000"/>
                </a:schemeClr>
              </a:solidFill>
            </a:endParaRPr>
          </a:p>
        </p:txBody>
      </p:sp>
      <p:sp>
        <p:nvSpPr>
          <p:cNvPr id="51" name="Rectangle 50"/>
          <p:cNvSpPr/>
          <p:nvPr/>
        </p:nvSpPr>
        <p:spPr>
          <a:xfrm>
            <a:off x="7675960" y="4401274"/>
            <a:ext cx="2936082" cy="1068227"/>
          </a:xfrm>
          <a:prstGeom prst="rect">
            <a:avLst/>
          </a:prstGeom>
          <a:noFill/>
          <a:ln>
            <a:solidFill>
              <a:schemeClr val="tx1">
                <a:alpha val="13253"/>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p>
            <a:pPr algn="ctr"/>
            <a:r>
              <a:rPr lang="en-US" dirty="0">
                <a:solidFill>
                  <a:schemeClr val="tx1">
                    <a:alpha val="13000"/>
                  </a:schemeClr>
                </a:solidFill>
              </a:rPr>
              <a:t>+</a:t>
            </a:r>
            <a:endParaRPr lang="en-US" dirty="0">
              <a:solidFill>
                <a:schemeClr val="tx1">
                  <a:alpha val="13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itle 2"/>
          <p:cNvSpPr txBox="1"/>
          <p:nvPr/>
        </p:nvSpPr>
        <p:spPr>
          <a:xfrm>
            <a:off x="2563782" y="1084174"/>
            <a:ext cx="6783931" cy="511882"/>
          </a:xfrm>
          <a:prstGeom prst="rect">
            <a:avLst/>
          </a:prstGeom>
        </p:spPr>
        <p:txBody>
          <a:bodyPr vert="horz" lIns="0" tIns="27093" rIns="0" bIns="27093" rtlCol="0" anchor="t">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541655">
              <a:defRPr/>
            </a:pPr>
            <a:r>
              <a:rPr lang="en-US" sz="20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The easiest way to build and scale generative AI applications with foundation models</a:t>
            </a:r>
            <a:endParaRPr lang="en-US" sz="20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3" name="Title 2"/>
          <p:cNvSpPr txBox="1"/>
          <p:nvPr/>
        </p:nvSpPr>
        <p:spPr>
          <a:xfrm>
            <a:off x="1295675" y="497392"/>
            <a:ext cx="9424087" cy="478622"/>
          </a:xfrm>
          <a:prstGeom prst="rect">
            <a:avLst/>
          </a:prstGeom>
        </p:spPr>
        <p:txBody>
          <a:bodyPr vert="horz" lIns="0" tIns="27093" rIns="0" bIns="27093" rtlCol="0" anchor="t">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marL="0" marR="0" lvl="0" indent="0" algn="ctr" defTabSz="541655" rtl="0" eaLnBrk="1" fontAlgn="auto" latinLnBrk="0" hangingPunct="1">
              <a:lnSpc>
                <a:spcPct val="90000"/>
              </a:lnSpc>
              <a:spcBef>
                <a:spcPct val="0"/>
              </a:spcBef>
              <a:spcAft>
                <a:spcPts val="0"/>
              </a:spcAft>
              <a:buClrTx/>
              <a:buSzTx/>
              <a:buFontTx/>
              <a:buNone/>
              <a:defRPr/>
            </a:pPr>
            <a:r>
              <a:rPr kumimoji="0" lang="en-US" b="1" i="0" u="none" strike="noStrike" kern="1200" cap="none" spc="-59" normalizeH="0" baseline="0" noProof="0" dirty="0">
                <a:ln>
                  <a:noFill/>
                </a:ln>
                <a:solidFill>
                  <a:srgbClr val="FFFFFF"/>
                </a:soli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rPr>
              <a:t>Amazon </a:t>
            </a:r>
            <a:r>
              <a:rPr kumimoji="0" lang="en-US" b="1" i="0" u="none" strike="noStrike" kern="1200" cap="none" spc="-100" normalizeH="0" baseline="0" noProof="0" dirty="0">
                <a:ln>
                  <a:noFill/>
                </a:ln>
                <a:gradFill>
                  <a:gsLst>
                    <a:gs pos="85000">
                      <a:srgbClr val="0576EF"/>
                    </a:gs>
                    <a:gs pos="51000">
                      <a:srgbClr val="F1F3F3">
                        <a:lumMod val="50000"/>
                        <a:lumOff val="50000"/>
                      </a:srgbClr>
                    </a:gs>
                    <a:gs pos="100000">
                      <a:srgbClr val="D4DADA"/>
                    </a:gs>
                  </a:gsLst>
                  <a:lin ang="2700000" scaled="0"/>
                </a:gra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rPr>
              <a:t>Bedrock</a:t>
            </a:r>
            <a:endParaRPr kumimoji="0" lang="en-US" b="1" i="0" u="none" strike="noStrike" kern="1200" cap="none" spc="-100" normalizeH="0" baseline="0" noProof="0" dirty="0">
              <a:ln>
                <a:noFill/>
              </a:ln>
              <a:gradFill>
                <a:gsLst>
                  <a:gs pos="85000">
                    <a:srgbClr val="0576EF"/>
                  </a:gs>
                  <a:gs pos="51000">
                    <a:srgbClr val="F1F3F3">
                      <a:lumMod val="50000"/>
                      <a:lumOff val="50000"/>
                    </a:srgbClr>
                  </a:gs>
                  <a:gs pos="100000">
                    <a:srgbClr val="D4DADA"/>
                  </a:gs>
                </a:gsLst>
                <a:lin ang="2700000" scaled="0"/>
              </a:gra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endParaRPr>
          </a:p>
        </p:txBody>
      </p:sp>
      <p:sp>
        <p:nvSpPr>
          <p:cNvPr id="4" name="TextBox 3"/>
          <p:cNvSpPr txBox="1"/>
          <p:nvPr/>
        </p:nvSpPr>
        <p:spPr>
          <a:xfrm>
            <a:off x="3501619" y="2660562"/>
            <a:ext cx="1893952"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Summarization, complex reasoning, writing, coding</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5" name="TextBox 4"/>
          <p:cNvSpPr txBox="1"/>
          <p:nvPr/>
        </p:nvSpPr>
        <p:spPr>
          <a:xfrm>
            <a:off x="0" y="2660562"/>
            <a:ext cx="1556487" cy="1133708"/>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Contextual answers, summarization, paraphrasing</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6" name="TextBox 5"/>
          <p:cNvSpPr txBox="1"/>
          <p:nvPr/>
        </p:nvSpPr>
        <p:spPr>
          <a:xfrm>
            <a:off x="10508251" y="2660562"/>
            <a:ext cx="1505632" cy="712696"/>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High-quality images and art</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7" name="TextBox 6"/>
          <p:cNvSpPr txBox="1"/>
          <p:nvPr/>
        </p:nvSpPr>
        <p:spPr>
          <a:xfrm>
            <a:off x="5357986" y="2660562"/>
            <a:ext cx="1687162"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generation, search, classification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8" name="TextBox 7"/>
          <p:cNvSpPr txBox="1"/>
          <p:nvPr/>
        </p:nvSpPr>
        <p:spPr>
          <a:xfrm>
            <a:off x="7006725" y="2660562"/>
            <a:ext cx="1762629"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Q&amp;A and reading comprehension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9" name="TextBox 8"/>
          <p:cNvSpPr txBox="1"/>
          <p:nvPr/>
        </p:nvSpPr>
        <p:spPr>
          <a:xfrm>
            <a:off x="1579660" y="2660562"/>
            <a:ext cx="1929906" cy="712696"/>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summarization, generation, Q&amp;A, search, image generation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cxnSp>
        <p:nvCxnSpPr>
          <p:cNvPr id="10" name="Straight Connector 9"/>
          <p:cNvCxnSpPr/>
          <p:nvPr/>
        </p:nvCxnSpPr>
        <p:spPr>
          <a:xfrm>
            <a:off x="5045" y="2300556"/>
            <a:ext cx="12177528" cy="39100"/>
          </a:xfrm>
          <a:prstGeom prst="line">
            <a:avLst/>
          </a:prstGeom>
          <a:noFill/>
          <a:ln w="38100" cap="rnd" cmpd="sng" algn="ctr">
            <a:gradFill>
              <a:gsLst>
                <a:gs pos="31000">
                  <a:srgbClr val="0A4BC6">
                    <a:lumMod val="60000"/>
                    <a:lumOff val="40000"/>
                  </a:srgbClr>
                </a:gs>
                <a:gs pos="13992">
                  <a:srgbClr val="2E0058">
                    <a:lumMod val="50000"/>
                    <a:lumOff val="50000"/>
                  </a:srgbClr>
                </a:gs>
                <a:gs pos="0">
                  <a:srgbClr val="000000"/>
                </a:gs>
                <a:gs pos="47000">
                  <a:srgbClr val="00A6AD"/>
                </a:gs>
                <a:gs pos="66000">
                  <a:srgbClr val="06EFB7"/>
                </a:gs>
                <a:gs pos="100000">
                  <a:srgbClr val="000000"/>
                </a:gs>
                <a:gs pos="84000">
                  <a:srgbClr val="ABED41"/>
                </a:gs>
              </a:gsLst>
              <a:lin ang="0" scaled="0"/>
            </a:gradFill>
            <a:prstDash val="solid"/>
            <a:miter lim="800000"/>
          </a:ln>
          <a:effectLst/>
        </p:spPr>
      </p:cxnSp>
      <p:grpSp>
        <p:nvGrpSpPr>
          <p:cNvPr id="11" name="Group 10"/>
          <p:cNvGrpSpPr/>
          <p:nvPr/>
        </p:nvGrpSpPr>
        <p:grpSpPr>
          <a:xfrm>
            <a:off x="1304299" y="1849087"/>
            <a:ext cx="2425064" cy="4454578"/>
            <a:chOff x="1427973" y="2311001"/>
            <a:chExt cx="2425064" cy="4454578"/>
          </a:xfrm>
        </p:grpSpPr>
        <p:sp>
          <p:nvSpPr>
            <p:cNvPr id="12" name="TextBox 11"/>
            <p:cNvSpPr txBox="1"/>
            <p:nvPr/>
          </p:nvSpPr>
          <p:spPr>
            <a:xfrm>
              <a:off x="1427973" y="4010979"/>
              <a:ext cx="2425064" cy="2754600"/>
            </a:xfrm>
            <a:prstGeom prst="rect">
              <a:avLst/>
            </a:prstGeom>
            <a:noFill/>
          </p:spPr>
          <p:txBody>
            <a:bodyPr wrap="square" lIns="0" rIns="0" rtlCol="0">
              <a:spAutoFit/>
            </a:bodyPr>
            <a:lstStyle/>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Premier</a:t>
              </a:r>
              <a:endPar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Lite</a:t>
              </a:r>
              <a:endPar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Express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60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Text Embeddings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Embeddings V2</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60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Multimodal Embeddings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Image Generator </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13" name="Group 12"/>
            <p:cNvGrpSpPr/>
            <p:nvPr/>
          </p:nvGrpSpPr>
          <p:grpSpPr>
            <a:xfrm>
              <a:off x="2247917" y="2311001"/>
              <a:ext cx="879077" cy="264089"/>
              <a:chOff x="3413040" y="-2569040"/>
              <a:chExt cx="5733542" cy="1722447"/>
            </a:xfrm>
            <a:solidFill>
              <a:schemeClr val="tx1"/>
            </a:solidFill>
          </p:grpSpPr>
          <p:sp>
            <p:nvSpPr>
              <p:cNvPr id="15" name="Freeform 14"/>
              <p:cNvSpPr/>
              <p:nvPr/>
            </p:nvSpPr>
            <p:spPr>
              <a:xfrm>
                <a:off x="4219703" y="-1470100"/>
                <a:ext cx="2774886" cy="623507"/>
              </a:xfrm>
              <a:custGeom>
                <a:avLst/>
                <a:gdLst>
                  <a:gd name="connsiteX0" fmla="*/ 2750314 w 2774886"/>
                  <a:gd name="connsiteY0" fmla="*/ 248067 h 623507"/>
                  <a:gd name="connsiteX1" fmla="*/ 1518400 w 2774886"/>
                  <a:gd name="connsiteY1" fmla="*/ 623507 h 623507"/>
                  <a:gd name="connsiteX2" fmla="*/ 13449 w 2774886"/>
                  <a:gd name="connsiteY2" fmla="*/ 51017 h 623507"/>
                  <a:gd name="connsiteX3" fmla="*/ 47641 w 2774886"/>
                  <a:gd name="connsiteY3" fmla="*/ 6481 h 623507"/>
                  <a:gd name="connsiteX4" fmla="*/ 1553341 w 2774886"/>
                  <a:gd name="connsiteY4" fmla="*/ 404563 h 623507"/>
                  <a:gd name="connsiteX5" fmla="*/ 2701896 w 2774886"/>
                  <a:gd name="connsiteY5" fmla="*/ 170441 h 623507"/>
                  <a:gd name="connsiteX6" fmla="*/ 2750314 w 2774886"/>
                  <a:gd name="connsiteY6" fmla="*/ 248067 h 6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4886" h="623507">
                    <a:moveTo>
                      <a:pt x="2750314" y="248067"/>
                    </a:moveTo>
                    <a:cubicBezTo>
                      <a:pt x="2417128" y="492887"/>
                      <a:pt x="1934196" y="623507"/>
                      <a:pt x="1518400" y="623507"/>
                    </a:cubicBezTo>
                    <a:cubicBezTo>
                      <a:pt x="935387" y="623507"/>
                      <a:pt x="410526" y="408543"/>
                      <a:pt x="13449" y="51017"/>
                    </a:cubicBezTo>
                    <a:cubicBezTo>
                      <a:pt x="-17749" y="22902"/>
                      <a:pt x="10204" y="-15413"/>
                      <a:pt x="47641" y="6481"/>
                    </a:cubicBezTo>
                    <a:cubicBezTo>
                      <a:pt x="476165" y="255033"/>
                      <a:pt x="1006018" y="404563"/>
                      <a:pt x="1553341" y="404563"/>
                    </a:cubicBezTo>
                    <a:cubicBezTo>
                      <a:pt x="1922466" y="404563"/>
                      <a:pt x="2328529" y="328429"/>
                      <a:pt x="2701896" y="170441"/>
                    </a:cubicBezTo>
                    <a:cubicBezTo>
                      <a:pt x="2758301" y="146556"/>
                      <a:pt x="2805471" y="207263"/>
                      <a:pt x="2750314" y="248067"/>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6" name="Freeform 15"/>
              <p:cNvSpPr/>
              <p:nvPr/>
            </p:nvSpPr>
            <p:spPr>
              <a:xfrm>
                <a:off x="6692006" y="-1529841"/>
                <a:ext cx="570377" cy="560021"/>
              </a:xfrm>
              <a:custGeom>
                <a:avLst/>
                <a:gdLst>
                  <a:gd name="connsiteX0" fmla="*/ 416527 w 570377"/>
                  <a:gd name="connsiteY0" fmla="*/ 149820 h 560021"/>
                  <a:gd name="connsiteX1" fmla="*/ 27685 w 570377"/>
                  <a:gd name="connsiteY1" fmla="*/ 136882 h 560021"/>
                  <a:gd name="connsiteX2" fmla="*/ 19449 w 570377"/>
                  <a:gd name="connsiteY2" fmla="*/ 92098 h 560021"/>
                  <a:gd name="connsiteX3" fmla="*/ 558786 w 570377"/>
                  <a:gd name="connsiteY3" fmla="*/ 41840 h 560021"/>
                  <a:gd name="connsiteX4" fmla="*/ 370355 w 570377"/>
                  <a:gd name="connsiteY4" fmla="*/ 548150 h 560021"/>
                  <a:gd name="connsiteX5" fmla="*/ 328925 w 570377"/>
                  <a:gd name="connsiteY5" fmla="*/ 528494 h 560021"/>
                  <a:gd name="connsiteX6" fmla="*/ 416527 w 570377"/>
                  <a:gd name="connsiteY6" fmla="*/ 149820 h 56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377" h="560021">
                    <a:moveTo>
                      <a:pt x="416527" y="149820"/>
                    </a:moveTo>
                    <a:cubicBezTo>
                      <a:pt x="374099" y="95581"/>
                      <a:pt x="135003" y="124193"/>
                      <a:pt x="27685" y="136882"/>
                    </a:cubicBezTo>
                    <a:cubicBezTo>
                      <a:pt x="-5009" y="140863"/>
                      <a:pt x="-10001" y="112500"/>
                      <a:pt x="19449" y="92098"/>
                    </a:cubicBezTo>
                    <a:cubicBezTo>
                      <a:pt x="209877" y="-41508"/>
                      <a:pt x="522348" y="-2944"/>
                      <a:pt x="558786" y="41840"/>
                    </a:cubicBezTo>
                    <a:cubicBezTo>
                      <a:pt x="595224" y="86873"/>
                      <a:pt x="549302" y="399118"/>
                      <a:pt x="370355" y="548150"/>
                    </a:cubicBezTo>
                    <a:cubicBezTo>
                      <a:pt x="342902" y="571039"/>
                      <a:pt x="316696" y="558848"/>
                      <a:pt x="328925" y="528494"/>
                    </a:cubicBezTo>
                    <a:cubicBezTo>
                      <a:pt x="369107" y="428476"/>
                      <a:pt x="459205" y="204307"/>
                      <a:pt x="416527" y="149820"/>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7" name="Freeform 16"/>
              <p:cNvSpPr/>
              <p:nvPr/>
            </p:nvSpPr>
            <p:spPr>
              <a:xfrm>
                <a:off x="6693985" y="-2543663"/>
                <a:ext cx="700563" cy="949617"/>
              </a:xfrm>
              <a:custGeom>
                <a:avLst/>
                <a:gdLst>
                  <a:gd name="connsiteX0" fmla="*/ 33194 w 700563"/>
                  <a:gd name="connsiteY0" fmla="*/ 162716 h 949617"/>
                  <a:gd name="connsiteX1" fmla="*/ 33194 w 700563"/>
                  <a:gd name="connsiteY1" fmla="*/ 32842 h 949617"/>
                  <a:gd name="connsiteX2" fmla="*/ 66138 w 700563"/>
                  <a:gd name="connsiteY2" fmla="*/ 0 h 949617"/>
                  <a:gd name="connsiteX3" fmla="*/ 649400 w 700563"/>
                  <a:gd name="connsiteY3" fmla="*/ 0 h 949617"/>
                  <a:gd name="connsiteX4" fmla="*/ 683094 w 700563"/>
                  <a:gd name="connsiteY4" fmla="*/ 32842 h 949617"/>
                  <a:gd name="connsiteX5" fmla="*/ 683094 w 700563"/>
                  <a:gd name="connsiteY5" fmla="*/ 144056 h 949617"/>
                  <a:gd name="connsiteX6" fmla="*/ 639168 w 700563"/>
                  <a:gd name="connsiteY6" fmla="*/ 225662 h 949617"/>
                  <a:gd name="connsiteX7" fmla="*/ 336929 w 700563"/>
                  <a:gd name="connsiteY7" fmla="*/ 655839 h 949617"/>
                  <a:gd name="connsiteX8" fmla="*/ 669616 w 700563"/>
                  <a:gd name="connsiteY8" fmla="*/ 726996 h 949617"/>
                  <a:gd name="connsiteX9" fmla="*/ 700564 w 700563"/>
                  <a:gd name="connsiteY9" fmla="*/ 777502 h 949617"/>
                  <a:gd name="connsiteX10" fmla="*/ 700564 w 700563"/>
                  <a:gd name="connsiteY10" fmla="*/ 916084 h 949617"/>
                  <a:gd name="connsiteX11" fmla="*/ 657637 w 700563"/>
                  <a:gd name="connsiteY11" fmla="*/ 945692 h 949617"/>
                  <a:gd name="connsiteX12" fmla="*/ 41430 w 700563"/>
                  <a:gd name="connsiteY12" fmla="*/ 946687 h 949617"/>
                  <a:gd name="connsiteX13" fmla="*/ 0 w 700563"/>
                  <a:gd name="connsiteY13" fmla="*/ 916831 h 949617"/>
                  <a:gd name="connsiteX14" fmla="*/ 0 w 700563"/>
                  <a:gd name="connsiteY14" fmla="*/ 785215 h 949617"/>
                  <a:gd name="connsiteX15" fmla="*/ 21464 w 700563"/>
                  <a:gd name="connsiteY15" fmla="*/ 695896 h 949617"/>
                  <a:gd name="connsiteX16" fmla="*/ 371621 w 700563"/>
                  <a:gd name="connsiteY16" fmla="*/ 195309 h 949617"/>
                  <a:gd name="connsiteX17" fmla="*/ 66887 w 700563"/>
                  <a:gd name="connsiteY17" fmla="*/ 195309 h 949617"/>
                  <a:gd name="connsiteX18" fmla="*/ 33194 w 700563"/>
                  <a:gd name="connsiteY18" fmla="*/ 162716 h 9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0563" h="949617">
                    <a:moveTo>
                      <a:pt x="33194" y="162716"/>
                    </a:moveTo>
                    <a:lnTo>
                      <a:pt x="33194" y="32842"/>
                    </a:lnTo>
                    <a:cubicBezTo>
                      <a:pt x="33194" y="13186"/>
                      <a:pt x="48169" y="0"/>
                      <a:pt x="66138" y="0"/>
                    </a:cubicBezTo>
                    <a:lnTo>
                      <a:pt x="649400" y="0"/>
                    </a:lnTo>
                    <a:cubicBezTo>
                      <a:pt x="668119" y="0"/>
                      <a:pt x="683094" y="13435"/>
                      <a:pt x="683094" y="32842"/>
                    </a:cubicBezTo>
                    <a:lnTo>
                      <a:pt x="683094" y="144056"/>
                    </a:lnTo>
                    <a:cubicBezTo>
                      <a:pt x="682844" y="162716"/>
                      <a:pt x="667121" y="187098"/>
                      <a:pt x="639168" y="225662"/>
                    </a:cubicBezTo>
                    <a:lnTo>
                      <a:pt x="336929" y="655839"/>
                    </a:lnTo>
                    <a:cubicBezTo>
                      <a:pt x="449240" y="653102"/>
                      <a:pt x="567789" y="669772"/>
                      <a:pt x="669616" y="726996"/>
                    </a:cubicBezTo>
                    <a:cubicBezTo>
                      <a:pt x="692577" y="739933"/>
                      <a:pt x="698817" y="758842"/>
                      <a:pt x="700564" y="777502"/>
                    </a:cubicBezTo>
                    <a:lnTo>
                      <a:pt x="700564" y="916084"/>
                    </a:lnTo>
                    <a:cubicBezTo>
                      <a:pt x="700564" y="934993"/>
                      <a:pt x="679599" y="957136"/>
                      <a:pt x="657637" y="945692"/>
                    </a:cubicBezTo>
                    <a:cubicBezTo>
                      <a:pt x="478190" y="851894"/>
                      <a:pt x="239844" y="841693"/>
                      <a:pt x="41430" y="946687"/>
                    </a:cubicBezTo>
                    <a:cubicBezTo>
                      <a:pt x="21214" y="957634"/>
                      <a:pt x="0" y="935740"/>
                      <a:pt x="0" y="916831"/>
                    </a:cubicBezTo>
                    <a:lnTo>
                      <a:pt x="0" y="785215"/>
                    </a:lnTo>
                    <a:cubicBezTo>
                      <a:pt x="0" y="764067"/>
                      <a:pt x="250" y="727991"/>
                      <a:pt x="21464" y="695896"/>
                    </a:cubicBezTo>
                    <a:lnTo>
                      <a:pt x="371621" y="195309"/>
                    </a:lnTo>
                    <a:lnTo>
                      <a:pt x="66887" y="195309"/>
                    </a:lnTo>
                    <a:cubicBezTo>
                      <a:pt x="48169" y="195309"/>
                      <a:pt x="33194" y="182122"/>
                      <a:pt x="33194" y="162716"/>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8" name="Freeform 17"/>
              <p:cNvSpPr/>
              <p:nvPr/>
            </p:nvSpPr>
            <p:spPr>
              <a:xfrm>
                <a:off x="4390385" y="-2560332"/>
                <a:ext cx="1195194" cy="989729"/>
              </a:xfrm>
              <a:custGeom>
                <a:avLst/>
                <a:gdLst>
                  <a:gd name="connsiteX0" fmla="*/ 209146 w 1195194"/>
                  <a:gd name="connsiteY0" fmla="*/ 989729 h 989729"/>
                  <a:gd name="connsiteX1" fmla="*/ 31696 w 1195194"/>
                  <a:gd name="connsiteY1" fmla="*/ 989729 h 989729"/>
                  <a:gd name="connsiteX2" fmla="*/ 0 w 1195194"/>
                  <a:gd name="connsiteY2" fmla="*/ 959624 h 989729"/>
                  <a:gd name="connsiteX3" fmla="*/ 0 w 1195194"/>
                  <a:gd name="connsiteY3" fmla="*/ 51751 h 989729"/>
                  <a:gd name="connsiteX4" fmla="*/ 34192 w 1195194"/>
                  <a:gd name="connsiteY4" fmla="*/ 19158 h 989729"/>
                  <a:gd name="connsiteX5" fmla="*/ 199662 w 1195194"/>
                  <a:gd name="connsiteY5" fmla="*/ 19158 h 989729"/>
                  <a:gd name="connsiteX6" fmla="*/ 231858 w 1195194"/>
                  <a:gd name="connsiteY6" fmla="*/ 49511 h 989729"/>
                  <a:gd name="connsiteX7" fmla="*/ 231858 w 1195194"/>
                  <a:gd name="connsiteY7" fmla="*/ 168189 h 989729"/>
                  <a:gd name="connsiteX8" fmla="*/ 235102 w 1195194"/>
                  <a:gd name="connsiteY8" fmla="*/ 168189 h 989729"/>
                  <a:gd name="connsiteX9" fmla="*/ 468706 w 1195194"/>
                  <a:gd name="connsiteY9" fmla="*/ 0 h 989729"/>
                  <a:gd name="connsiteX10" fmla="*/ 699066 w 1195194"/>
                  <a:gd name="connsiteY10" fmla="*/ 168189 h 989729"/>
                  <a:gd name="connsiteX11" fmla="*/ 944151 w 1195194"/>
                  <a:gd name="connsiteY11" fmla="*/ 0 h 989729"/>
                  <a:gd name="connsiteX12" fmla="*/ 1149554 w 1195194"/>
                  <a:gd name="connsiteY12" fmla="*/ 99271 h 989729"/>
                  <a:gd name="connsiteX13" fmla="*/ 1194228 w 1195194"/>
                  <a:gd name="connsiteY13" fmla="*/ 383900 h 989729"/>
                  <a:gd name="connsiteX14" fmla="*/ 1193978 w 1195194"/>
                  <a:gd name="connsiteY14" fmla="*/ 956888 h 989729"/>
                  <a:gd name="connsiteX15" fmla="*/ 1159786 w 1195194"/>
                  <a:gd name="connsiteY15" fmla="*/ 989729 h 989729"/>
                  <a:gd name="connsiteX16" fmla="*/ 982586 w 1195194"/>
                  <a:gd name="connsiteY16" fmla="*/ 989729 h 989729"/>
                  <a:gd name="connsiteX17" fmla="*/ 950641 w 1195194"/>
                  <a:gd name="connsiteY17" fmla="*/ 956888 h 989729"/>
                  <a:gd name="connsiteX18" fmla="*/ 950641 w 1195194"/>
                  <a:gd name="connsiteY18" fmla="*/ 475707 h 989729"/>
                  <a:gd name="connsiteX19" fmla="*/ 945649 w 1195194"/>
                  <a:gd name="connsiteY19" fmla="*/ 305527 h 989729"/>
                  <a:gd name="connsiteX20" fmla="*/ 841326 w 1195194"/>
                  <a:gd name="connsiteY20" fmla="*/ 227404 h 989729"/>
                  <a:gd name="connsiteX21" fmla="*/ 735255 w 1195194"/>
                  <a:gd name="connsiteY21" fmla="*/ 301795 h 989729"/>
                  <a:gd name="connsiteX22" fmla="*/ 718783 w 1195194"/>
                  <a:gd name="connsiteY22" fmla="*/ 475707 h 989729"/>
                  <a:gd name="connsiteX23" fmla="*/ 718783 w 1195194"/>
                  <a:gd name="connsiteY23" fmla="*/ 956888 h 989729"/>
                  <a:gd name="connsiteX24" fmla="*/ 684591 w 1195194"/>
                  <a:gd name="connsiteY24" fmla="*/ 989729 h 989729"/>
                  <a:gd name="connsiteX25" fmla="*/ 507391 w 1195194"/>
                  <a:gd name="connsiteY25" fmla="*/ 989729 h 989729"/>
                  <a:gd name="connsiteX26" fmla="*/ 475445 w 1195194"/>
                  <a:gd name="connsiteY26" fmla="*/ 956888 h 989729"/>
                  <a:gd name="connsiteX27" fmla="*/ 475195 w 1195194"/>
                  <a:gd name="connsiteY27" fmla="*/ 475707 h 989729"/>
                  <a:gd name="connsiteX28" fmla="*/ 365880 w 1195194"/>
                  <a:gd name="connsiteY28" fmla="*/ 225413 h 989729"/>
                  <a:gd name="connsiteX29" fmla="*/ 243338 w 1195194"/>
                  <a:gd name="connsiteY29" fmla="*/ 475707 h 989729"/>
                  <a:gd name="connsiteX30" fmla="*/ 243338 w 1195194"/>
                  <a:gd name="connsiteY30" fmla="*/ 956888 h 989729"/>
                  <a:gd name="connsiteX31" fmla="*/ 209146 w 1195194"/>
                  <a:gd name="connsiteY3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5194" h="989729">
                    <a:moveTo>
                      <a:pt x="209146" y="989729"/>
                    </a:moveTo>
                    <a:lnTo>
                      <a:pt x="31696" y="989729"/>
                    </a:lnTo>
                    <a:cubicBezTo>
                      <a:pt x="14725" y="988485"/>
                      <a:pt x="1248" y="975797"/>
                      <a:pt x="0" y="959624"/>
                    </a:cubicBezTo>
                    <a:lnTo>
                      <a:pt x="0" y="51751"/>
                    </a:lnTo>
                    <a:cubicBezTo>
                      <a:pt x="0" y="33588"/>
                      <a:pt x="15224" y="19158"/>
                      <a:pt x="34192" y="19158"/>
                    </a:cubicBezTo>
                    <a:lnTo>
                      <a:pt x="199662" y="19158"/>
                    </a:lnTo>
                    <a:cubicBezTo>
                      <a:pt x="216883" y="19904"/>
                      <a:pt x="230609" y="33090"/>
                      <a:pt x="231858" y="49511"/>
                    </a:cubicBezTo>
                    <a:lnTo>
                      <a:pt x="231858" y="168189"/>
                    </a:lnTo>
                    <a:lnTo>
                      <a:pt x="235102" y="168189"/>
                    </a:lnTo>
                    <a:cubicBezTo>
                      <a:pt x="278279" y="53492"/>
                      <a:pt x="359391" y="0"/>
                      <a:pt x="468706" y="0"/>
                    </a:cubicBezTo>
                    <a:cubicBezTo>
                      <a:pt x="579768" y="0"/>
                      <a:pt x="649151" y="53492"/>
                      <a:pt x="699066" y="168189"/>
                    </a:cubicBezTo>
                    <a:cubicBezTo>
                      <a:pt x="741994" y="53492"/>
                      <a:pt x="839578" y="0"/>
                      <a:pt x="944151" y="0"/>
                    </a:cubicBezTo>
                    <a:cubicBezTo>
                      <a:pt x="1018525" y="0"/>
                      <a:pt x="1099888" y="30602"/>
                      <a:pt x="1149554" y="99271"/>
                    </a:cubicBezTo>
                    <a:cubicBezTo>
                      <a:pt x="1205708" y="175653"/>
                      <a:pt x="1194228" y="286618"/>
                      <a:pt x="1194228" y="383900"/>
                    </a:cubicBezTo>
                    <a:lnTo>
                      <a:pt x="1193978" y="956888"/>
                    </a:lnTo>
                    <a:cubicBezTo>
                      <a:pt x="1193978" y="975050"/>
                      <a:pt x="1178754" y="989729"/>
                      <a:pt x="1159786" y="989729"/>
                    </a:cubicBezTo>
                    <a:lnTo>
                      <a:pt x="982586" y="989729"/>
                    </a:lnTo>
                    <a:cubicBezTo>
                      <a:pt x="964866" y="988485"/>
                      <a:pt x="950641" y="974304"/>
                      <a:pt x="950641" y="956888"/>
                    </a:cubicBezTo>
                    <a:lnTo>
                      <a:pt x="950641" y="475707"/>
                    </a:lnTo>
                    <a:cubicBezTo>
                      <a:pt x="950641" y="437392"/>
                      <a:pt x="954134" y="341852"/>
                      <a:pt x="945649" y="305527"/>
                    </a:cubicBezTo>
                    <a:cubicBezTo>
                      <a:pt x="932421" y="244571"/>
                      <a:pt x="892739" y="227404"/>
                      <a:pt x="841326" y="227404"/>
                    </a:cubicBezTo>
                    <a:cubicBezTo>
                      <a:pt x="798398" y="227404"/>
                      <a:pt x="753474" y="256016"/>
                      <a:pt x="735255" y="301795"/>
                    </a:cubicBezTo>
                    <a:cubicBezTo>
                      <a:pt x="717036" y="347575"/>
                      <a:pt x="718783" y="424205"/>
                      <a:pt x="718783" y="475707"/>
                    </a:cubicBezTo>
                    <a:lnTo>
                      <a:pt x="718783" y="956888"/>
                    </a:lnTo>
                    <a:cubicBezTo>
                      <a:pt x="718783" y="975050"/>
                      <a:pt x="703559" y="989729"/>
                      <a:pt x="684591" y="989729"/>
                    </a:cubicBezTo>
                    <a:lnTo>
                      <a:pt x="507391" y="989729"/>
                    </a:lnTo>
                    <a:cubicBezTo>
                      <a:pt x="489421" y="988485"/>
                      <a:pt x="475445" y="974304"/>
                      <a:pt x="475445" y="956888"/>
                    </a:cubicBezTo>
                    <a:lnTo>
                      <a:pt x="475195" y="475707"/>
                    </a:lnTo>
                    <a:cubicBezTo>
                      <a:pt x="475195" y="374445"/>
                      <a:pt x="491917" y="225413"/>
                      <a:pt x="365880" y="225413"/>
                    </a:cubicBezTo>
                    <a:cubicBezTo>
                      <a:pt x="238346" y="225413"/>
                      <a:pt x="243338" y="370713"/>
                      <a:pt x="243338" y="475707"/>
                    </a:cubicBezTo>
                    <a:lnTo>
                      <a:pt x="243338" y="956888"/>
                    </a:lnTo>
                    <a:cubicBezTo>
                      <a:pt x="243338" y="975050"/>
                      <a:pt x="228114" y="989729"/>
                      <a:pt x="209146" y="989729"/>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9" name="Freeform 18"/>
              <p:cNvSpPr/>
              <p:nvPr/>
            </p:nvSpPr>
            <p:spPr>
              <a:xfrm>
                <a:off x="7479904" y="-2560332"/>
                <a:ext cx="805136" cy="1008638"/>
              </a:xfrm>
              <a:custGeom>
                <a:avLst/>
                <a:gdLst>
                  <a:gd name="connsiteX0" fmla="*/ 399324 w 805136"/>
                  <a:gd name="connsiteY0" fmla="*/ 0 h 1008638"/>
                  <a:gd name="connsiteX1" fmla="*/ 805137 w 805136"/>
                  <a:gd name="connsiteY1" fmla="*/ 512032 h 1008638"/>
                  <a:gd name="connsiteX2" fmla="*/ 399324 w 805136"/>
                  <a:gd name="connsiteY2" fmla="*/ 1008638 h 1008638"/>
                  <a:gd name="connsiteX3" fmla="*/ 0 w 805136"/>
                  <a:gd name="connsiteY3" fmla="*/ 502329 h 1008638"/>
                  <a:gd name="connsiteX4" fmla="*/ 399324 w 805136"/>
                  <a:gd name="connsiteY4" fmla="*/ 0 h 1008638"/>
                  <a:gd name="connsiteX5" fmla="*/ 400822 w 805136"/>
                  <a:gd name="connsiteY5" fmla="*/ 185357 h 1008638"/>
                  <a:gd name="connsiteX6" fmla="*/ 261807 w 805136"/>
                  <a:gd name="connsiteY6" fmla="*/ 473717 h 1008638"/>
                  <a:gd name="connsiteX7" fmla="*/ 399324 w 805136"/>
                  <a:gd name="connsiteY7" fmla="*/ 821540 h 1008638"/>
                  <a:gd name="connsiteX8" fmla="*/ 543330 w 805136"/>
                  <a:gd name="connsiteY8" fmla="*/ 514022 h 1008638"/>
                  <a:gd name="connsiteX9" fmla="*/ 516875 w 805136"/>
                  <a:gd name="connsiteY9" fmla="*/ 273183 h 1008638"/>
                  <a:gd name="connsiteX10" fmla="*/ 400822 w 805136"/>
                  <a:gd name="connsiteY10" fmla="*/ 185357 h 100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136" h="1008638">
                    <a:moveTo>
                      <a:pt x="399324" y="0"/>
                    </a:moveTo>
                    <a:cubicBezTo>
                      <a:pt x="662628" y="0"/>
                      <a:pt x="805137" y="225413"/>
                      <a:pt x="805137" y="512032"/>
                    </a:cubicBezTo>
                    <a:cubicBezTo>
                      <a:pt x="805137" y="788947"/>
                      <a:pt x="647653" y="1008638"/>
                      <a:pt x="399324" y="1008638"/>
                    </a:cubicBezTo>
                    <a:cubicBezTo>
                      <a:pt x="140762" y="1008638"/>
                      <a:pt x="0" y="783225"/>
                      <a:pt x="0" y="502329"/>
                    </a:cubicBezTo>
                    <a:cubicBezTo>
                      <a:pt x="0" y="219691"/>
                      <a:pt x="142509" y="0"/>
                      <a:pt x="399324" y="0"/>
                    </a:cubicBezTo>
                    <a:moveTo>
                      <a:pt x="400822" y="185357"/>
                    </a:moveTo>
                    <a:cubicBezTo>
                      <a:pt x="270043" y="185357"/>
                      <a:pt x="261807" y="363000"/>
                      <a:pt x="261807" y="473717"/>
                    </a:cubicBezTo>
                    <a:cubicBezTo>
                      <a:pt x="261807" y="584682"/>
                      <a:pt x="260060" y="821540"/>
                      <a:pt x="399324" y="821540"/>
                    </a:cubicBezTo>
                    <a:cubicBezTo>
                      <a:pt x="536841" y="821540"/>
                      <a:pt x="543330" y="630461"/>
                      <a:pt x="543330" y="514022"/>
                    </a:cubicBezTo>
                    <a:cubicBezTo>
                      <a:pt x="543330" y="437392"/>
                      <a:pt x="540086" y="345833"/>
                      <a:pt x="516875" y="273183"/>
                    </a:cubicBezTo>
                    <a:cubicBezTo>
                      <a:pt x="496909" y="209988"/>
                      <a:pt x="457226" y="185357"/>
                      <a:pt x="400822" y="185357"/>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0" name="Freeform 19"/>
              <p:cNvSpPr/>
              <p:nvPr/>
            </p:nvSpPr>
            <p:spPr>
              <a:xfrm>
                <a:off x="8417567" y="-2560332"/>
                <a:ext cx="729015" cy="989729"/>
              </a:xfrm>
              <a:custGeom>
                <a:avLst/>
                <a:gdLst>
                  <a:gd name="connsiteX0" fmla="*/ 208896 w 729015"/>
                  <a:gd name="connsiteY0" fmla="*/ 989729 h 989729"/>
                  <a:gd name="connsiteX1" fmla="*/ 32195 w 729015"/>
                  <a:gd name="connsiteY1" fmla="*/ 989729 h 989729"/>
                  <a:gd name="connsiteX2" fmla="*/ 249 w 729015"/>
                  <a:gd name="connsiteY2" fmla="*/ 956888 h 989729"/>
                  <a:gd name="connsiteX3" fmla="*/ 0 w 729015"/>
                  <a:gd name="connsiteY3" fmla="*/ 48765 h 989729"/>
                  <a:gd name="connsiteX4" fmla="*/ 34192 w 729015"/>
                  <a:gd name="connsiteY4" fmla="*/ 19158 h 989729"/>
                  <a:gd name="connsiteX5" fmla="*/ 198663 w 729015"/>
                  <a:gd name="connsiteY5" fmla="*/ 19158 h 989729"/>
                  <a:gd name="connsiteX6" fmla="*/ 230360 w 729015"/>
                  <a:gd name="connsiteY6" fmla="*/ 44535 h 989729"/>
                  <a:gd name="connsiteX7" fmla="*/ 230360 w 729015"/>
                  <a:gd name="connsiteY7" fmla="*/ 183366 h 989729"/>
                  <a:gd name="connsiteX8" fmla="*/ 233604 w 729015"/>
                  <a:gd name="connsiteY8" fmla="*/ 183366 h 989729"/>
                  <a:gd name="connsiteX9" fmla="*/ 475445 w 729015"/>
                  <a:gd name="connsiteY9" fmla="*/ 0 h 989729"/>
                  <a:gd name="connsiteX10" fmla="*/ 682594 w 729015"/>
                  <a:gd name="connsiteY10" fmla="*/ 106984 h 989729"/>
                  <a:gd name="connsiteX11" fmla="*/ 729016 w 729015"/>
                  <a:gd name="connsiteY11" fmla="*/ 389622 h 989729"/>
                  <a:gd name="connsiteX12" fmla="*/ 729016 w 729015"/>
                  <a:gd name="connsiteY12" fmla="*/ 961117 h 989729"/>
                  <a:gd name="connsiteX13" fmla="*/ 694823 w 729015"/>
                  <a:gd name="connsiteY13" fmla="*/ 989729 h 989729"/>
                  <a:gd name="connsiteX14" fmla="*/ 516874 w 729015"/>
                  <a:gd name="connsiteY14" fmla="*/ 989729 h 989729"/>
                  <a:gd name="connsiteX15" fmla="*/ 485428 w 729015"/>
                  <a:gd name="connsiteY15" fmla="*/ 961117 h 989729"/>
                  <a:gd name="connsiteX16" fmla="*/ 485428 w 729015"/>
                  <a:gd name="connsiteY16" fmla="*/ 467994 h 989729"/>
                  <a:gd name="connsiteX17" fmla="*/ 374366 w 729015"/>
                  <a:gd name="connsiteY17" fmla="*/ 223423 h 989729"/>
                  <a:gd name="connsiteX18" fmla="*/ 271789 w 729015"/>
                  <a:gd name="connsiteY18" fmla="*/ 296073 h 989729"/>
                  <a:gd name="connsiteX19" fmla="*/ 243588 w 729015"/>
                  <a:gd name="connsiteY19" fmla="*/ 467994 h 989729"/>
                  <a:gd name="connsiteX20" fmla="*/ 243588 w 729015"/>
                  <a:gd name="connsiteY20" fmla="*/ 956888 h 989729"/>
                  <a:gd name="connsiteX21" fmla="*/ 208896 w 729015"/>
                  <a:gd name="connsiteY2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9015" h="989729">
                    <a:moveTo>
                      <a:pt x="208896" y="989729"/>
                    </a:moveTo>
                    <a:lnTo>
                      <a:pt x="32195" y="989729"/>
                    </a:lnTo>
                    <a:cubicBezTo>
                      <a:pt x="14475" y="988485"/>
                      <a:pt x="249" y="974304"/>
                      <a:pt x="249" y="956888"/>
                    </a:cubicBezTo>
                    <a:lnTo>
                      <a:pt x="0" y="48765"/>
                    </a:lnTo>
                    <a:cubicBezTo>
                      <a:pt x="1497" y="32095"/>
                      <a:pt x="16223" y="19158"/>
                      <a:pt x="34192" y="19158"/>
                    </a:cubicBezTo>
                    <a:lnTo>
                      <a:pt x="198663" y="19158"/>
                    </a:lnTo>
                    <a:cubicBezTo>
                      <a:pt x="214137" y="19904"/>
                      <a:pt x="226866" y="30354"/>
                      <a:pt x="230360" y="44535"/>
                    </a:cubicBezTo>
                    <a:lnTo>
                      <a:pt x="230360" y="183366"/>
                    </a:lnTo>
                    <a:lnTo>
                      <a:pt x="233604" y="183366"/>
                    </a:lnTo>
                    <a:cubicBezTo>
                      <a:pt x="283270" y="59215"/>
                      <a:pt x="352902" y="0"/>
                      <a:pt x="475445" y="0"/>
                    </a:cubicBezTo>
                    <a:cubicBezTo>
                      <a:pt x="555060" y="0"/>
                      <a:pt x="632678" y="28612"/>
                      <a:pt x="682594" y="106984"/>
                    </a:cubicBezTo>
                    <a:cubicBezTo>
                      <a:pt x="729016" y="179634"/>
                      <a:pt x="729016" y="301795"/>
                      <a:pt x="729016" y="389622"/>
                    </a:cubicBezTo>
                    <a:lnTo>
                      <a:pt x="729016" y="961117"/>
                    </a:lnTo>
                    <a:cubicBezTo>
                      <a:pt x="727019" y="977040"/>
                      <a:pt x="712294" y="989729"/>
                      <a:pt x="694823" y="989729"/>
                    </a:cubicBezTo>
                    <a:lnTo>
                      <a:pt x="516874" y="989729"/>
                    </a:lnTo>
                    <a:cubicBezTo>
                      <a:pt x="500652" y="988485"/>
                      <a:pt x="487175" y="976543"/>
                      <a:pt x="485428" y="961117"/>
                    </a:cubicBezTo>
                    <a:lnTo>
                      <a:pt x="485428" y="467994"/>
                    </a:lnTo>
                    <a:cubicBezTo>
                      <a:pt x="485428" y="368723"/>
                      <a:pt x="496908" y="223423"/>
                      <a:pt x="374366" y="223423"/>
                    </a:cubicBezTo>
                    <a:cubicBezTo>
                      <a:pt x="331189" y="223423"/>
                      <a:pt x="291506" y="252284"/>
                      <a:pt x="271789" y="296073"/>
                    </a:cubicBezTo>
                    <a:cubicBezTo>
                      <a:pt x="246832" y="351556"/>
                      <a:pt x="243588" y="406789"/>
                      <a:pt x="243588" y="467994"/>
                    </a:cubicBezTo>
                    <a:lnTo>
                      <a:pt x="243588" y="956888"/>
                    </a:lnTo>
                    <a:cubicBezTo>
                      <a:pt x="243338" y="975050"/>
                      <a:pt x="227864" y="989729"/>
                      <a:pt x="208896" y="989729"/>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1" name="Freeform 20"/>
              <p:cNvSpPr/>
              <p:nvPr/>
            </p:nvSpPr>
            <p:spPr>
              <a:xfrm>
                <a:off x="5739351" y="-2569040"/>
                <a:ext cx="848327" cy="1010877"/>
              </a:xfrm>
              <a:custGeom>
                <a:avLst/>
                <a:gdLst>
                  <a:gd name="connsiteX0" fmla="*/ 523109 w 848327"/>
                  <a:gd name="connsiteY0" fmla="*/ 564778 h 1010877"/>
                  <a:gd name="connsiteX1" fmla="*/ 523109 w 848327"/>
                  <a:gd name="connsiteY1" fmla="*/ 526462 h 1010877"/>
                  <a:gd name="connsiteX2" fmla="*/ 259306 w 848327"/>
                  <a:gd name="connsiteY2" fmla="*/ 704604 h 1010877"/>
                  <a:gd name="connsiteX3" fmla="*/ 367123 w 848327"/>
                  <a:gd name="connsiteY3" fmla="*/ 832736 h 1010877"/>
                  <a:gd name="connsiteX4" fmla="*/ 489915 w 848327"/>
                  <a:gd name="connsiteY4" fmla="*/ 752373 h 1010877"/>
                  <a:gd name="connsiteX5" fmla="*/ 523109 w 848327"/>
                  <a:gd name="connsiteY5" fmla="*/ 564778 h 1010877"/>
                  <a:gd name="connsiteX6" fmla="*/ 702056 w 848327"/>
                  <a:gd name="connsiteY6" fmla="*/ 995949 h 1010877"/>
                  <a:gd name="connsiteX7" fmla="*/ 660127 w 848327"/>
                  <a:gd name="connsiteY7" fmla="*/ 1000179 h 1010877"/>
                  <a:gd name="connsiteX8" fmla="*/ 558299 w 848327"/>
                  <a:gd name="connsiteY8" fmla="*/ 882248 h 1010877"/>
                  <a:gd name="connsiteX9" fmla="*/ 265795 w 848327"/>
                  <a:gd name="connsiteY9" fmla="*/ 1010877 h 1010877"/>
                  <a:gd name="connsiteX10" fmla="*/ 244 w 848327"/>
                  <a:gd name="connsiteY10" fmla="*/ 735206 h 1010877"/>
                  <a:gd name="connsiteX11" fmla="*/ 189424 w 848327"/>
                  <a:gd name="connsiteY11" fmla="*/ 446100 h 1010877"/>
                  <a:gd name="connsiteX12" fmla="*/ 523109 w 848327"/>
                  <a:gd name="connsiteY12" fmla="*/ 384646 h 1010877"/>
                  <a:gd name="connsiteX13" fmla="*/ 523109 w 848327"/>
                  <a:gd name="connsiteY13" fmla="*/ 361756 h 1010877"/>
                  <a:gd name="connsiteX14" fmla="*/ 501645 w 848327"/>
                  <a:gd name="connsiteY14" fmla="*/ 233624 h 1010877"/>
                  <a:gd name="connsiteX15" fmla="*/ 402064 w 848327"/>
                  <a:gd name="connsiteY15" fmla="*/ 187596 h 1010877"/>
                  <a:gd name="connsiteX16" fmla="*/ 259306 w 848327"/>
                  <a:gd name="connsiteY16" fmla="*/ 293834 h 1010877"/>
                  <a:gd name="connsiteX17" fmla="*/ 228608 w 848327"/>
                  <a:gd name="connsiteY17" fmla="*/ 326178 h 1010877"/>
                  <a:gd name="connsiteX18" fmla="*/ 56399 w 848327"/>
                  <a:gd name="connsiteY18" fmla="*/ 307766 h 1010877"/>
                  <a:gd name="connsiteX19" fmla="*/ 29944 w 848327"/>
                  <a:gd name="connsiteY19" fmla="*/ 270695 h 1010877"/>
                  <a:gd name="connsiteX20" fmla="*/ 426772 w 848327"/>
                  <a:gd name="connsiteY20" fmla="*/ 0 h 1010877"/>
                  <a:gd name="connsiteX21" fmla="*/ 694069 w 848327"/>
                  <a:gd name="connsiteY21" fmla="*/ 88075 h 1010877"/>
                  <a:gd name="connsiteX22" fmla="*/ 772187 w 848327"/>
                  <a:gd name="connsiteY22" fmla="*/ 392359 h 1010877"/>
                  <a:gd name="connsiteX23" fmla="*/ 772187 w 848327"/>
                  <a:gd name="connsiteY23" fmla="*/ 668030 h 1010877"/>
                  <a:gd name="connsiteX24" fmla="*/ 839074 w 848327"/>
                  <a:gd name="connsiteY24" fmla="*/ 831990 h 1010877"/>
                  <a:gd name="connsiteX25" fmla="*/ 838575 w 848327"/>
                  <a:gd name="connsiteY25" fmla="*/ 879013 h 1010877"/>
                  <a:gd name="connsiteX26" fmla="*/ 702555 w 848327"/>
                  <a:gd name="connsiteY26" fmla="*/ 996447 h 1010877"/>
                  <a:gd name="connsiteX27" fmla="*/ 702056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3109" y="564778"/>
                    </a:moveTo>
                    <a:lnTo>
                      <a:pt x="523109" y="526462"/>
                    </a:lnTo>
                    <a:cubicBezTo>
                      <a:pt x="394826" y="526462"/>
                      <a:pt x="259306" y="553831"/>
                      <a:pt x="259306" y="704604"/>
                    </a:cubicBezTo>
                    <a:cubicBezTo>
                      <a:pt x="259306" y="780985"/>
                      <a:pt x="298988" y="832736"/>
                      <a:pt x="367123" y="832736"/>
                    </a:cubicBezTo>
                    <a:cubicBezTo>
                      <a:pt x="417039" y="832736"/>
                      <a:pt x="461713" y="802134"/>
                      <a:pt x="489915" y="752373"/>
                    </a:cubicBezTo>
                    <a:cubicBezTo>
                      <a:pt x="524856" y="691168"/>
                      <a:pt x="523109" y="633695"/>
                      <a:pt x="523109" y="564778"/>
                    </a:cubicBezTo>
                    <a:moveTo>
                      <a:pt x="702056" y="995949"/>
                    </a:moveTo>
                    <a:cubicBezTo>
                      <a:pt x="690326" y="1006399"/>
                      <a:pt x="673354" y="1007145"/>
                      <a:pt x="660127" y="1000179"/>
                    </a:cubicBezTo>
                    <a:cubicBezTo>
                      <a:pt x="601227" y="951414"/>
                      <a:pt x="590744" y="928773"/>
                      <a:pt x="558299" y="882248"/>
                    </a:cubicBezTo>
                    <a:cubicBezTo>
                      <a:pt x="460964" y="981270"/>
                      <a:pt x="392081" y="1010877"/>
                      <a:pt x="265795" y="1010877"/>
                    </a:cubicBezTo>
                    <a:cubicBezTo>
                      <a:pt x="116547" y="1010877"/>
                      <a:pt x="244" y="919070"/>
                      <a:pt x="244" y="735206"/>
                    </a:cubicBezTo>
                    <a:cubicBezTo>
                      <a:pt x="244" y="591648"/>
                      <a:pt x="78362" y="493870"/>
                      <a:pt x="189424" y="446100"/>
                    </a:cubicBezTo>
                    <a:cubicBezTo>
                      <a:pt x="285761" y="403804"/>
                      <a:pt x="420283" y="396340"/>
                      <a:pt x="523109" y="384646"/>
                    </a:cubicBezTo>
                    <a:lnTo>
                      <a:pt x="523109" y="361756"/>
                    </a:lnTo>
                    <a:cubicBezTo>
                      <a:pt x="523109" y="319709"/>
                      <a:pt x="526354" y="269949"/>
                      <a:pt x="501645" y="233624"/>
                    </a:cubicBezTo>
                    <a:cubicBezTo>
                      <a:pt x="479932" y="201031"/>
                      <a:pt x="438502" y="187596"/>
                      <a:pt x="402064" y="187596"/>
                    </a:cubicBezTo>
                    <a:cubicBezTo>
                      <a:pt x="334429" y="187596"/>
                      <a:pt x="274031" y="222179"/>
                      <a:pt x="259306" y="293834"/>
                    </a:cubicBezTo>
                    <a:cubicBezTo>
                      <a:pt x="256311" y="309757"/>
                      <a:pt x="244581" y="325431"/>
                      <a:pt x="228608" y="326178"/>
                    </a:cubicBezTo>
                    <a:lnTo>
                      <a:pt x="56399" y="307766"/>
                    </a:lnTo>
                    <a:cubicBezTo>
                      <a:pt x="41924" y="304532"/>
                      <a:pt x="25951" y="292838"/>
                      <a:pt x="29944" y="270695"/>
                    </a:cubicBezTo>
                    <a:cubicBezTo>
                      <a:pt x="69627" y="62698"/>
                      <a:pt x="258058" y="0"/>
                      <a:pt x="426772" y="0"/>
                    </a:cubicBezTo>
                    <a:cubicBezTo>
                      <a:pt x="513126" y="0"/>
                      <a:pt x="625935" y="22890"/>
                      <a:pt x="694069" y="88075"/>
                    </a:cubicBezTo>
                    <a:cubicBezTo>
                      <a:pt x="780423" y="168438"/>
                      <a:pt x="772187" y="275671"/>
                      <a:pt x="772187" y="392359"/>
                    </a:cubicBezTo>
                    <a:lnTo>
                      <a:pt x="772187" y="668030"/>
                    </a:lnTo>
                    <a:cubicBezTo>
                      <a:pt x="772187" y="750881"/>
                      <a:pt x="806629" y="787205"/>
                      <a:pt x="839074" y="831990"/>
                    </a:cubicBezTo>
                    <a:cubicBezTo>
                      <a:pt x="850555" y="847913"/>
                      <a:pt x="853050" y="867071"/>
                      <a:pt x="838575" y="879013"/>
                    </a:cubicBezTo>
                    <a:cubicBezTo>
                      <a:pt x="802386" y="909118"/>
                      <a:pt x="737995" y="965098"/>
                      <a:pt x="702555" y="996447"/>
                    </a:cubicBezTo>
                    <a:lnTo>
                      <a:pt x="702056" y="995949"/>
                    </a:ln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2" name="Freeform 21"/>
              <p:cNvSpPr/>
              <p:nvPr/>
            </p:nvSpPr>
            <p:spPr>
              <a:xfrm>
                <a:off x="3413040" y="-2569040"/>
                <a:ext cx="848327" cy="1010877"/>
              </a:xfrm>
              <a:custGeom>
                <a:avLst/>
                <a:gdLst>
                  <a:gd name="connsiteX0" fmla="*/ 522865 w 848327"/>
                  <a:gd name="connsiteY0" fmla="*/ 564778 h 1010877"/>
                  <a:gd name="connsiteX1" fmla="*/ 522865 w 848327"/>
                  <a:gd name="connsiteY1" fmla="*/ 526462 h 1010877"/>
                  <a:gd name="connsiteX2" fmla="*/ 259061 w 848327"/>
                  <a:gd name="connsiteY2" fmla="*/ 704604 h 1010877"/>
                  <a:gd name="connsiteX3" fmla="*/ 366879 w 848327"/>
                  <a:gd name="connsiteY3" fmla="*/ 832736 h 1010877"/>
                  <a:gd name="connsiteX4" fmla="*/ 489671 w 848327"/>
                  <a:gd name="connsiteY4" fmla="*/ 752373 h 1010877"/>
                  <a:gd name="connsiteX5" fmla="*/ 522865 w 848327"/>
                  <a:gd name="connsiteY5" fmla="*/ 564778 h 1010877"/>
                  <a:gd name="connsiteX6" fmla="*/ 701812 w 848327"/>
                  <a:gd name="connsiteY6" fmla="*/ 995949 h 1010877"/>
                  <a:gd name="connsiteX7" fmla="*/ 659883 w 848327"/>
                  <a:gd name="connsiteY7" fmla="*/ 1000179 h 1010877"/>
                  <a:gd name="connsiteX8" fmla="*/ 558055 w 848327"/>
                  <a:gd name="connsiteY8" fmla="*/ 882248 h 1010877"/>
                  <a:gd name="connsiteX9" fmla="*/ 265550 w 848327"/>
                  <a:gd name="connsiteY9" fmla="*/ 1010877 h 1010877"/>
                  <a:gd name="connsiteX10" fmla="*/ 0 w 848327"/>
                  <a:gd name="connsiteY10" fmla="*/ 735206 h 1010877"/>
                  <a:gd name="connsiteX11" fmla="*/ 189180 w 848327"/>
                  <a:gd name="connsiteY11" fmla="*/ 446100 h 1010877"/>
                  <a:gd name="connsiteX12" fmla="*/ 522865 w 848327"/>
                  <a:gd name="connsiteY12" fmla="*/ 384646 h 1010877"/>
                  <a:gd name="connsiteX13" fmla="*/ 522865 w 848327"/>
                  <a:gd name="connsiteY13" fmla="*/ 361756 h 1010877"/>
                  <a:gd name="connsiteX14" fmla="*/ 501401 w 848327"/>
                  <a:gd name="connsiteY14" fmla="*/ 233624 h 1010877"/>
                  <a:gd name="connsiteX15" fmla="*/ 401820 w 848327"/>
                  <a:gd name="connsiteY15" fmla="*/ 187596 h 1010877"/>
                  <a:gd name="connsiteX16" fmla="*/ 259061 w 848327"/>
                  <a:gd name="connsiteY16" fmla="*/ 293834 h 1010877"/>
                  <a:gd name="connsiteX17" fmla="*/ 228363 w 848327"/>
                  <a:gd name="connsiteY17" fmla="*/ 326178 h 1010877"/>
                  <a:gd name="connsiteX18" fmla="*/ 56155 w 848327"/>
                  <a:gd name="connsiteY18" fmla="*/ 307766 h 1010877"/>
                  <a:gd name="connsiteX19" fmla="*/ 29700 w 848327"/>
                  <a:gd name="connsiteY19" fmla="*/ 270695 h 1010877"/>
                  <a:gd name="connsiteX20" fmla="*/ 426528 w 848327"/>
                  <a:gd name="connsiteY20" fmla="*/ 0 h 1010877"/>
                  <a:gd name="connsiteX21" fmla="*/ 693825 w 848327"/>
                  <a:gd name="connsiteY21" fmla="*/ 88075 h 1010877"/>
                  <a:gd name="connsiteX22" fmla="*/ 771943 w 848327"/>
                  <a:gd name="connsiteY22" fmla="*/ 392359 h 1010877"/>
                  <a:gd name="connsiteX23" fmla="*/ 771943 w 848327"/>
                  <a:gd name="connsiteY23" fmla="*/ 668030 h 1010877"/>
                  <a:gd name="connsiteX24" fmla="*/ 838830 w 848327"/>
                  <a:gd name="connsiteY24" fmla="*/ 831990 h 1010877"/>
                  <a:gd name="connsiteX25" fmla="*/ 838330 w 848327"/>
                  <a:gd name="connsiteY25" fmla="*/ 879013 h 1010877"/>
                  <a:gd name="connsiteX26" fmla="*/ 702311 w 848327"/>
                  <a:gd name="connsiteY26" fmla="*/ 996447 h 1010877"/>
                  <a:gd name="connsiteX27" fmla="*/ 701812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2865" y="564778"/>
                    </a:moveTo>
                    <a:lnTo>
                      <a:pt x="522865" y="526462"/>
                    </a:lnTo>
                    <a:cubicBezTo>
                      <a:pt x="394582" y="526462"/>
                      <a:pt x="259061" y="553831"/>
                      <a:pt x="259061" y="704604"/>
                    </a:cubicBezTo>
                    <a:cubicBezTo>
                      <a:pt x="259061" y="780985"/>
                      <a:pt x="298744" y="832736"/>
                      <a:pt x="366879" y="832736"/>
                    </a:cubicBezTo>
                    <a:cubicBezTo>
                      <a:pt x="416794" y="832736"/>
                      <a:pt x="461469" y="802134"/>
                      <a:pt x="489671" y="752373"/>
                    </a:cubicBezTo>
                    <a:cubicBezTo>
                      <a:pt x="524612" y="691168"/>
                      <a:pt x="522865" y="633695"/>
                      <a:pt x="522865" y="564778"/>
                    </a:cubicBezTo>
                    <a:moveTo>
                      <a:pt x="701812" y="995949"/>
                    </a:moveTo>
                    <a:cubicBezTo>
                      <a:pt x="690081" y="1006399"/>
                      <a:pt x="673110" y="1007145"/>
                      <a:pt x="659883" y="1000179"/>
                    </a:cubicBezTo>
                    <a:cubicBezTo>
                      <a:pt x="600982" y="951414"/>
                      <a:pt x="590500" y="928773"/>
                      <a:pt x="558055" y="882248"/>
                    </a:cubicBezTo>
                    <a:cubicBezTo>
                      <a:pt x="460720" y="981270"/>
                      <a:pt x="391837" y="1010877"/>
                      <a:pt x="265550" y="1010877"/>
                    </a:cubicBezTo>
                    <a:cubicBezTo>
                      <a:pt x="116303" y="1010877"/>
                      <a:pt x="0" y="919070"/>
                      <a:pt x="0" y="735206"/>
                    </a:cubicBezTo>
                    <a:cubicBezTo>
                      <a:pt x="0" y="591648"/>
                      <a:pt x="78118" y="493870"/>
                      <a:pt x="189180" y="446100"/>
                    </a:cubicBezTo>
                    <a:cubicBezTo>
                      <a:pt x="285516" y="403804"/>
                      <a:pt x="420039" y="396340"/>
                      <a:pt x="522865" y="384646"/>
                    </a:cubicBezTo>
                    <a:lnTo>
                      <a:pt x="522865" y="361756"/>
                    </a:lnTo>
                    <a:cubicBezTo>
                      <a:pt x="522865" y="319709"/>
                      <a:pt x="526109" y="269949"/>
                      <a:pt x="501401" y="233624"/>
                    </a:cubicBezTo>
                    <a:cubicBezTo>
                      <a:pt x="479688" y="201031"/>
                      <a:pt x="438258" y="187596"/>
                      <a:pt x="401820" y="187596"/>
                    </a:cubicBezTo>
                    <a:cubicBezTo>
                      <a:pt x="334184" y="187596"/>
                      <a:pt x="273786" y="222179"/>
                      <a:pt x="259061" y="293834"/>
                    </a:cubicBezTo>
                    <a:cubicBezTo>
                      <a:pt x="256066" y="309757"/>
                      <a:pt x="244336" y="325431"/>
                      <a:pt x="228363" y="326178"/>
                    </a:cubicBezTo>
                    <a:lnTo>
                      <a:pt x="56155" y="307766"/>
                    </a:lnTo>
                    <a:cubicBezTo>
                      <a:pt x="41679" y="304532"/>
                      <a:pt x="25706" y="292838"/>
                      <a:pt x="29700" y="270695"/>
                    </a:cubicBezTo>
                    <a:cubicBezTo>
                      <a:pt x="69382" y="62698"/>
                      <a:pt x="257813" y="0"/>
                      <a:pt x="426528" y="0"/>
                    </a:cubicBezTo>
                    <a:cubicBezTo>
                      <a:pt x="512881" y="0"/>
                      <a:pt x="625690" y="22890"/>
                      <a:pt x="693825" y="88075"/>
                    </a:cubicBezTo>
                    <a:cubicBezTo>
                      <a:pt x="780179" y="168438"/>
                      <a:pt x="771943" y="275671"/>
                      <a:pt x="771943" y="392359"/>
                    </a:cubicBezTo>
                    <a:lnTo>
                      <a:pt x="771943" y="668030"/>
                    </a:lnTo>
                    <a:cubicBezTo>
                      <a:pt x="771943" y="750881"/>
                      <a:pt x="806385" y="787205"/>
                      <a:pt x="838830" y="831990"/>
                    </a:cubicBezTo>
                    <a:cubicBezTo>
                      <a:pt x="850310" y="847913"/>
                      <a:pt x="852806" y="867071"/>
                      <a:pt x="838330" y="879013"/>
                    </a:cubicBezTo>
                    <a:cubicBezTo>
                      <a:pt x="802142" y="909118"/>
                      <a:pt x="737751" y="965098"/>
                      <a:pt x="702311" y="996447"/>
                    </a:cubicBezTo>
                    <a:lnTo>
                      <a:pt x="701812" y="995949"/>
                    </a:ln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grpSp>
        <p:sp>
          <p:nvSpPr>
            <p:cNvPr id="14" name="Oval 13"/>
            <p:cNvSpPr/>
            <p:nvPr/>
          </p:nvSpPr>
          <p:spPr>
            <a:xfrm>
              <a:off x="2625750" y="2714019"/>
              <a:ext cx="123412" cy="123412"/>
            </a:xfrm>
            <a:prstGeom prst="ellipse">
              <a:avLst/>
            </a:prstGeom>
            <a:solidFill>
              <a:srgbClr val="6C6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grpSp>
        <p:nvGrpSpPr>
          <p:cNvPr id="23" name="Group 22"/>
          <p:cNvGrpSpPr/>
          <p:nvPr/>
        </p:nvGrpSpPr>
        <p:grpSpPr>
          <a:xfrm>
            <a:off x="3737757" y="1913506"/>
            <a:ext cx="1410776" cy="3414887"/>
            <a:chOff x="3902775" y="2375420"/>
            <a:chExt cx="1410776" cy="3414887"/>
          </a:xfrm>
        </p:grpSpPr>
        <p:sp>
          <p:nvSpPr>
            <p:cNvPr id="24" name="TextBox 23"/>
            <p:cNvSpPr txBox="1"/>
            <p:nvPr/>
          </p:nvSpPr>
          <p:spPr>
            <a:xfrm>
              <a:off x="3902775" y="3927618"/>
              <a:ext cx="1410776" cy="1862689"/>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3 Opus</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rPr>
                <a:t>Claude 3 Sonnet</a:t>
              </a:r>
              <a:endParaRPr lang="en-US" sz="1300" b="1" dirty="0">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3 Hai</a:t>
              </a:r>
              <a:r>
                <a:rPr lang="en-US" sz="1300" b="1" dirty="0" err="1">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rPr>
                <a:t>ku</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2.1</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2</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Instant</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25" name="Picture 24"/>
            <p:cNvPicPr>
              <a:picLocks noChangeAspect="1"/>
            </p:cNvPicPr>
            <p:nvPr/>
          </p:nvPicPr>
          <p:blipFill>
            <a:blip r:embed="rId1" cstate="hqprint"/>
            <a:stretch>
              <a:fillRect/>
            </a:stretch>
          </p:blipFill>
          <p:spPr>
            <a:xfrm>
              <a:off x="4000555" y="2375420"/>
              <a:ext cx="1189658" cy="135251"/>
            </a:xfrm>
            <a:prstGeom prst="rect">
              <a:avLst/>
            </a:prstGeom>
          </p:spPr>
        </p:pic>
        <p:sp>
          <p:nvSpPr>
            <p:cNvPr id="26" name="Oval 25"/>
            <p:cNvSpPr/>
            <p:nvPr/>
          </p:nvSpPr>
          <p:spPr>
            <a:xfrm>
              <a:off x="4533678" y="2714019"/>
              <a:ext cx="123412" cy="123412"/>
            </a:xfrm>
            <a:prstGeom prst="ellipse">
              <a:avLst/>
            </a:prstGeom>
            <a:solidFill>
              <a:srgbClr val="2A9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grpSp>
        <p:nvGrpSpPr>
          <p:cNvPr id="27" name="Group 26"/>
          <p:cNvGrpSpPr/>
          <p:nvPr/>
        </p:nvGrpSpPr>
        <p:grpSpPr>
          <a:xfrm>
            <a:off x="7182007" y="1885713"/>
            <a:ext cx="1460023" cy="2830815"/>
            <a:chOff x="7681227" y="2347627"/>
            <a:chExt cx="1460023" cy="2830815"/>
          </a:xfrm>
        </p:grpSpPr>
        <p:sp>
          <p:nvSpPr>
            <p:cNvPr id="28" name="TextBox 27"/>
            <p:cNvSpPr txBox="1"/>
            <p:nvPr/>
          </p:nvSpPr>
          <p:spPr>
            <a:xfrm>
              <a:off x="7681227" y="3915917"/>
              <a:ext cx="1460023" cy="1262525"/>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3ECC70"/>
                  </a:solidFill>
                  <a:latin typeface="Amazon Ember Display" panose="020F0603020204020204" pitchFamily="34" charset="0"/>
                  <a:ea typeface="Amazon Ember Display" panose="020F0603020204020204" pitchFamily="34" charset="0"/>
                  <a:cs typeface="Amazon Ember Display" panose="020F0603020204020204" pitchFamily="34" charset="0"/>
                </a:rPr>
                <a:t>Llama 3 8B</a:t>
              </a:r>
              <a:endParaRPr lang="en-US" sz="1300" b="1" dirty="0">
                <a:solidFill>
                  <a:srgbClr val="3ECC70"/>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3 70B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2 13B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2 70B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9" name="Oval 28"/>
            <p:cNvSpPr/>
            <p:nvPr/>
          </p:nvSpPr>
          <p:spPr>
            <a:xfrm rot="10800000">
              <a:off x="8349533" y="2714019"/>
              <a:ext cx="123412" cy="123412"/>
            </a:xfrm>
            <a:prstGeom prst="ellipse">
              <a:avLst/>
            </a:prstGeom>
            <a:solidFill>
              <a:srgbClr val="4BE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30" name="Group 29"/>
            <p:cNvGrpSpPr/>
            <p:nvPr/>
          </p:nvGrpSpPr>
          <p:grpSpPr>
            <a:xfrm>
              <a:off x="7936812" y="2347627"/>
              <a:ext cx="948853" cy="190838"/>
              <a:chOff x="5772150" y="2520950"/>
              <a:chExt cx="7772399" cy="1563225"/>
            </a:xfrm>
            <a:solidFill>
              <a:schemeClr val="tx1"/>
            </a:solidFill>
          </p:grpSpPr>
          <p:sp>
            <p:nvSpPr>
              <p:cNvPr id="31" name="Freeform 30"/>
              <p:cNvSpPr/>
              <p:nvPr/>
            </p:nvSpPr>
            <p:spPr>
              <a:xfrm>
                <a:off x="5772150" y="2520950"/>
                <a:ext cx="2357627" cy="1563225"/>
              </a:xfrm>
              <a:custGeom>
                <a:avLst/>
                <a:gdLst>
                  <a:gd name="connsiteX0" fmla="*/ 254653 w 2357627"/>
                  <a:gd name="connsiteY0" fmla="*/ 1030910 h 1563225"/>
                  <a:gd name="connsiteX1" fmla="*/ 300238 w 2357627"/>
                  <a:gd name="connsiteY1" fmla="*/ 1231510 h 1563225"/>
                  <a:gd name="connsiteX2" fmla="*/ 436091 w 2357627"/>
                  <a:gd name="connsiteY2" fmla="*/ 1309344 h 1563225"/>
                  <a:gd name="connsiteX3" fmla="*/ 680331 w 2357627"/>
                  <a:gd name="connsiteY3" fmla="*/ 1131251 h 1563225"/>
                  <a:gd name="connsiteX4" fmla="*/ 959006 w 2357627"/>
                  <a:gd name="connsiteY4" fmla="*/ 705825 h 1563225"/>
                  <a:gd name="connsiteX5" fmla="*/ 1084939 w 2357627"/>
                  <a:gd name="connsiteY5" fmla="*/ 512672 h 1563225"/>
                  <a:gd name="connsiteX6" fmla="*/ 1389767 w 2357627"/>
                  <a:gd name="connsiteY6" fmla="*/ 128332 h 1563225"/>
                  <a:gd name="connsiteX7" fmla="*/ 1689677 w 2357627"/>
                  <a:gd name="connsiteY7" fmla="*/ 0 h 1563225"/>
                  <a:gd name="connsiteX8" fmla="*/ 2152906 w 2357627"/>
                  <a:gd name="connsiteY8" fmla="*/ 287355 h 1563225"/>
                  <a:gd name="connsiteX9" fmla="*/ 2357628 w 2357627"/>
                  <a:gd name="connsiteY9" fmla="*/ 1017979 h 1563225"/>
                  <a:gd name="connsiteX10" fmla="*/ 2273017 w 2357627"/>
                  <a:gd name="connsiteY10" fmla="*/ 1385214 h 1563225"/>
                  <a:gd name="connsiteX11" fmla="*/ 1952365 w 2357627"/>
                  <a:gd name="connsiteY11" fmla="*/ 1563225 h 1563225"/>
                  <a:gd name="connsiteX12" fmla="*/ 1952365 w 2357627"/>
                  <a:gd name="connsiteY12" fmla="*/ 1309344 h 1563225"/>
                  <a:gd name="connsiteX13" fmla="*/ 2132983 w 2357627"/>
                  <a:gd name="connsiteY13" fmla="*/ 1025017 h 1563225"/>
                  <a:gd name="connsiteX14" fmla="*/ 1971222 w 2357627"/>
                  <a:gd name="connsiteY14" fmla="*/ 397354 h 1563225"/>
                  <a:gd name="connsiteX15" fmla="*/ 1677379 w 2357627"/>
                  <a:gd name="connsiteY15" fmla="*/ 201419 h 1563225"/>
                  <a:gd name="connsiteX16" fmla="*/ 1347544 w 2357627"/>
                  <a:gd name="connsiteY16" fmla="*/ 456527 h 1563225"/>
                  <a:gd name="connsiteX17" fmla="*/ 1161433 w 2357627"/>
                  <a:gd name="connsiteY17" fmla="*/ 768599 h 1563225"/>
                  <a:gd name="connsiteX18" fmla="*/ 1087152 w 2357627"/>
                  <a:gd name="connsiteY18" fmla="*/ 899959 h 1563225"/>
                  <a:gd name="connsiteX19" fmla="*/ 825531 w 2357627"/>
                  <a:gd name="connsiteY19" fmla="*/ 1323503 h 1563225"/>
                  <a:gd name="connsiteX20" fmla="*/ 436091 w 2357627"/>
                  <a:gd name="connsiteY20" fmla="*/ 1563225 h 1563225"/>
                  <a:gd name="connsiteX21" fmla="*/ 83135 w 2357627"/>
                  <a:gd name="connsiteY21" fmla="*/ 1374247 h 1563225"/>
                  <a:gd name="connsiteX22" fmla="*/ 0 w 2357627"/>
                  <a:gd name="connsiteY22" fmla="*/ 1021825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57627" h="1563225">
                    <a:moveTo>
                      <a:pt x="254653" y="1030910"/>
                    </a:moveTo>
                    <a:cubicBezTo>
                      <a:pt x="254653" y="1120775"/>
                      <a:pt x="274412" y="1189770"/>
                      <a:pt x="300238" y="1231510"/>
                    </a:cubicBezTo>
                    <a:cubicBezTo>
                      <a:pt x="334098" y="1286182"/>
                      <a:pt x="384603" y="1309344"/>
                      <a:pt x="436091" y="1309344"/>
                    </a:cubicBezTo>
                    <a:cubicBezTo>
                      <a:pt x="502500" y="1309344"/>
                      <a:pt x="563253" y="1292894"/>
                      <a:pt x="680331" y="1131251"/>
                    </a:cubicBezTo>
                    <a:cubicBezTo>
                      <a:pt x="774124" y="1001692"/>
                      <a:pt x="884643" y="819834"/>
                      <a:pt x="959006" y="705825"/>
                    </a:cubicBezTo>
                    <a:lnTo>
                      <a:pt x="1084939" y="512672"/>
                    </a:lnTo>
                    <a:cubicBezTo>
                      <a:pt x="1172419" y="378530"/>
                      <a:pt x="1273673" y="229409"/>
                      <a:pt x="1389767" y="128332"/>
                    </a:cubicBezTo>
                    <a:cubicBezTo>
                      <a:pt x="1484545" y="45833"/>
                      <a:pt x="1586783" y="0"/>
                      <a:pt x="1689677" y="0"/>
                    </a:cubicBezTo>
                    <a:cubicBezTo>
                      <a:pt x="1862425" y="0"/>
                      <a:pt x="2026973" y="99932"/>
                      <a:pt x="2152906" y="287355"/>
                    </a:cubicBezTo>
                    <a:cubicBezTo>
                      <a:pt x="2290726" y="492620"/>
                      <a:pt x="2357628" y="751166"/>
                      <a:pt x="2357628" y="1017979"/>
                    </a:cubicBezTo>
                    <a:cubicBezTo>
                      <a:pt x="2357628" y="1176593"/>
                      <a:pt x="2326309" y="1293139"/>
                      <a:pt x="2273017" y="1385214"/>
                    </a:cubicBezTo>
                    <a:cubicBezTo>
                      <a:pt x="2221529" y="1474260"/>
                      <a:pt x="2121177" y="1563225"/>
                      <a:pt x="1952365" y="1563225"/>
                    </a:cubicBezTo>
                    <a:lnTo>
                      <a:pt x="1952365" y="1309344"/>
                    </a:lnTo>
                    <a:cubicBezTo>
                      <a:pt x="2096908" y="1309344"/>
                      <a:pt x="2132983" y="1176757"/>
                      <a:pt x="2132983" y="1025017"/>
                    </a:cubicBezTo>
                    <a:cubicBezTo>
                      <a:pt x="2132983" y="808785"/>
                      <a:pt x="2082479" y="568818"/>
                      <a:pt x="1971222" y="397354"/>
                    </a:cubicBezTo>
                    <a:cubicBezTo>
                      <a:pt x="1892268" y="275733"/>
                      <a:pt x="1789948" y="201419"/>
                      <a:pt x="1677379" y="201419"/>
                    </a:cubicBezTo>
                    <a:cubicBezTo>
                      <a:pt x="1555628" y="201419"/>
                      <a:pt x="1457653" y="293084"/>
                      <a:pt x="1347544" y="456527"/>
                    </a:cubicBezTo>
                    <a:cubicBezTo>
                      <a:pt x="1289005" y="543364"/>
                      <a:pt x="1228908" y="649189"/>
                      <a:pt x="1161433" y="768599"/>
                    </a:cubicBezTo>
                    <a:lnTo>
                      <a:pt x="1087152" y="899959"/>
                    </a:lnTo>
                    <a:cubicBezTo>
                      <a:pt x="937935" y="1164071"/>
                      <a:pt x="900139" y="1224226"/>
                      <a:pt x="825531" y="1323503"/>
                    </a:cubicBezTo>
                    <a:cubicBezTo>
                      <a:pt x="694761" y="1497340"/>
                      <a:pt x="583094" y="1563225"/>
                      <a:pt x="436091" y="1563225"/>
                    </a:cubicBezTo>
                    <a:cubicBezTo>
                      <a:pt x="261704" y="1563225"/>
                      <a:pt x="151431" y="1487846"/>
                      <a:pt x="83135" y="1374247"/>
                    </a:cubicBezTo>
                    <a:cubicBezTo>
                      <a:pt x="27384" y="1281681"/>
                      <a:pt x="0" y="1160224"/>
                      <a:pt x="0" y="1021825"/>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2" name="Freeform 31"/>
              <p:cNvSpPr/>
              <p:nvPr/>
            </p:nvSpPr>
            <p:spPr>
              <a:xfrm>
                <a:off x="5972936" y="2520950"/>
                <a:ext cx="2156840" cy="1563225"/>
              </a:xfrm>
              <a:custGeom>
                <a:avLst/>
                <a:gdLst>
                  <a:gd name="connsiteX0" fmla="*/ 0 w 2156840"/>
                  <a:gd name="connsiteY0" fmla="*/ 305279 h 1563225"/>
                  <a:gd name="connsiteX1" fmla="*/ 478478 w 2156840"/>
                  <a:gd name="connsiteY1" fmla="*/ 0 h 1563225"/>
                  <a:gd name="connsiteX2" fmla="*/ 817824 w 2156840"/>
                  <a:gd name="connsiteY2" fmla="*/ 127759 h 1563225"/>
                  <a:gd name="connsiteX3" fmla="*/ 1249323 w 2156840"/>
                  <a:gd name="connsiteY3" fmla="*/ 682745 h 1563225"/>
                  <a:gd name="connsiteX4" fmla="*/ 1309912 w 2156840"/>
                  <a:gd name="connsiteY4" fmla="*/ 783577 h 1563225"/>
                  <a:gd name="connsiteX5" fmla="*/ 1588095 w 2156840"/>
                  <a:gd name="connsiteY5" fmla="*/ 1210968 h 1563225"/>
                  <a:gd name="connsiteX6" fmla="*/ 1751578 w 2156840"/>
                  <a:gd name="connsiteY6" fmla="*/ 1309344 h 1563225"/>
                  <a:gd name="connsiteX7" fmla="*/ 1932196 w 2156840"/>
                  <a:gd name="connsiteY7" fmla="*/ 1025017 h 1563225"/>
                  <a:gd name="connsiteX8" fmla="*/ 2156841 w 2156840"/>
                  <a:gd name="connsiteY8" fmla="*/ 1017979 h 1563225"/>
                  <a:gd name="connsiteX9" fmla="*/ 2072230 w 2156840"/>
                  <a:gd name="connsiteY9" fmla="*/ 1385214 h 1563225"/>
                  <a:gd name="connsiteX10" fmla="*/ 1751578 w 2156840"/>
                  <a:gd name="connsiteY10" fmla="*/ 1563225 h 1563225"/>
                  <a:gd name="connsiteX11" fmla="*/ 1450848 w 2156840"/>
                  <a:gd name="connsiteY11" fmla="*/ 1443651 h 1563225"/>
                  <a:gd name="connsiteX12" fmla="*/ 1208329 w 2156840"/>
                  <a:gd name="connsiteY12" fmla="*/ 1118647 h 1563225"/>
                  <a:gd name="connsiteX13" fmla="*/ 996884 w 2156840"/>
                  <a:gd name="connsiteY13" fmla="*/ 766062 h 1563225"/>
                  <a:gd name="connsiteX14" fmla="*/ 737148 w 2156840"/>
                  <a:gd name="connsiteY14" fmla="*/ 397436 h 1563225"/>
                  <a:gd name="connsiteX15" fmla="*/ 474379 w 2156840"/>
                  <a:gd name="connsiteY15" fmla="*/ 255600 h 1563225"/>
                  <a:gd name="connsiteX16" fmla="*/ 216857 w 2156840"/>
                  <a:gd name="connsiteY16" fmla="*/ 433856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6840" h="1563225">
                    <a:moveTo>
                      <a:pt x="0" y="305279"/>
                    </a:moveTo>
                    <a:cubicBezTo>
                      <a:pt x="116750" y="125631"/>
                      <a:pt x="285234" y="0"/>
                      <a:pt x="478478" y="0"/>
                    </a:cubicBezTo>
                    <a:cubicBezTo>
                      <a:pt x="590391" y="0"/>
                      <a:pt x="701648" y="33065"/>
                      <a:pt x="817824" y="127759"/>
                    </a:cubicBezTo>
                    <a:cubicBezTo>
                      <a:pt x="944904" y="231292"/>
                      <a:pt x="1080347" y="401773"/>
                      <a:pt x="1249323" y="682745"/>
                    </a:cubicBezTo>
                    <a:lnTo>
                      <a:pt x="1309912" y="783577"/>
                    </a:lnTo>
                    <a:cubicBezTo>
                      <a:pt x="1456177" y="1026818"/>
                      <a:pt x="1539394" y="1151958"/>
                      <a:pt x="1588095" y="1210968"/>
                    </a:cubicBezTo>
                    <a:cubicBezTo>
                      <a:pt x="1650733" y="1286755"/>
                      <a:pt x="1694596" y="1309344"/>
                      <a:pt x="1751578" y="1309344"/>
                    </a:cubicBezTo>
                    <a:cubicBezTo>
                      <a:pt x="1896121" y="1309344"/>
                      <a:pt x="1932196" y="1176757"/>
                      <a:pt x="1932196" y="1025017"/>
                    </a:cubicBezTo>
                    <a:lnTo>
                      <a:pt x="2156841" y="1017979"/>
                    </a:lnTo>
                    <a:cubicBezTo>
                      <a:pt x="2156841" y="1176593"/>
                      <a:pt x="2125522" y="1293139"/>
                      <a:pt x="2072230" y="1385214"/>
                    </a:cubicBezTo>
                    <a:cubicBezTo>
                      <a:pt x="2020742" y="1474260"/>
                      <a:pt x="1920390" y="1563225"/>
                      <a:pt x="1751578" y="1563225"/>
                    </a:cubicBezTo>
                    <a:cubicBezTo>
                      <a:pt x="1646634" y="1563225"/>
                      <a:pt x="1553660" y="1540472"/>
                      <a:pt x="1450848" y="1443651"/>
                    </a:cubicBezTo>
                    <a:cubicBezTo>
                      <a:pt x="1371812" y="1369336"/>
                      <a:pt x="1279412" y="1237321"/>
                      <a:pt x="1208329" y="1118647"/>
                    </a:cubicBezTo>
                    <a:lnTo>
                      <a:pt x="996884" y="766062"/>
                    </a:lnTo>
                    <a:cubicBezTo>
                      <a:pt x="890792" y="589115"/>
                      <a:pt x="793473" y="457182"/>
                      <a:pt x="737148" y="397436"/>
                    </a:cubicBezTo>
                    <a:cubicBezTo>
                      <a:pt x="676560" y="333188"/>
                      <a:pt x="598672" y="255600"/>
                      <a:pt x="474379" y="255600"/>
                    </a:cubicBezTo>
                    <a:cubicBezTo>
                      <a:pt x="373780" y="255600"/>
                      <a:pt x="288349" y="326067"/>
                      <a:pt x="216857" y="433856"/>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3" name="Freeform 32"/>
              <p:cNvSpPr/>
              <p:nvPr/>
            </p:nvSpPr>
            <p:spPr>
              <a:xfrm>
                <a:off x="5772150" y="2520950"/>
                <a:ext cx="679265" cy="1374246"/>
              </a:xfrm>
              <a:custGeom>
                <a:avLst/>
                <a:gdLst>
                  <a:gd name="connsiteX0" fmla="*/ 675166 w 679265"/>
                  <a:gd name="connsiteY0" fmla="*/ 255600 h 1374246"/>
                  <a:gd name="connsiteX1" fmla="*/ 417644 w 679265"/>
                  <a:gd name="connsiteY1" fmla="*/ 433856 h 1374246"/>
                  <a:gd name="connsiteX2" fmla="*/ 254653 w 679265"/>
                  <a:gd name="connsiteY2" fmla="*/ 1030910 h 1374246"/>
                  <a:gd name="connsiteX3" fmla="*/ 300238 w 679265"/>
                  <a:gd name="connsiteY3" fmla="*/ 1231510 h 1374246"/>
                  <a:gd name="connsiteX4" fmla="*/ 83135 w 679265"/>
                  <a:gd name="connsiteY4" fmla="*/ 1374247 h 1374246"/>
                  <a:gd name="connsiteX5" fmla="*/ 0 w 679265"/>
                  <a:gd name="connsiteY5" fmla="*/ 1021825 h 1374246"/>
                  <a:gd name="connsiteX6" fmla="*/ 200787 w 679265"/>
                  <a:gd name="connsiteY6" fmla="*/ 305279 h 1374246"/>
                  <a:gd name="connsiteX7" fmla="*/ 679265 w 679265"/>
                  <a:gd name="connsiteY7" fmla="*/ 0 h 13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265" h="1374246">
                    <a:moveTo>
                      <a:pt x="675166" y="255600"/>
                    </a:moveTo>
                    <a:cubicBezTo>
                      <a:pt x="574567" y="255600"/>
                      <a:pt x="489136" y="326067"/>
                      <a:pt x="417644" y="433856"/>
                    </a:cubicBezTo>
                    <a:cubicBezTo>
                      <a:pt x="316553" y="586169"/>
                      <a:pt x="254653" y="813041"/>
                      <a:pt x="254653" y="1030910"/>
                    </a:cubicBezTo>
                    <a:cubicBezTo>
                      <a:pt x="254653" y="1120775"/>
                      <a:pt x="274412" y="1189770"/>
                      <a:pt x="300238" y="1231510"/>
                    </a:cubicBezTo>
                    <a:lnTo>
                      <a:pt x="83135" y="1374247"/>
                    </a:lnTo>
                    <a:cubicBezTo>
                      <a:pt x="27384" y="1281681"/>
                      <a:pt x="0" y="1160224"/>
                      <a:pt x="0" y="1021825"/>
                    </a:cubicBezTo>
                    <a:cubicBezTo>
                      <a:pt x="0" y="770154"/>
                      <a:pt x="69197" y="507844"/>
                      <a:pt x="200787" y="305279"/>
                    </a:cubicBezTo>
                    <a:cubicBezTo>
                      <a:pt x="317537" y="125631"/>
                      <a:pt x="486021" y="0"/>
                      <a:pt x="679265" y="0"/>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4" name="Freeform 33"/>
              <p:cNvSpPr/>
              <p:nvPr/>
            </p:nvSpPr>
            <p:spPr>
              <a:xfrm>
                <a:off x="8624817" y="2570383"/>
                <a:ext cx="4919732" cy="1512808"/>
              </a:xfrm>
              <a:custGeom>
                <a:avLst/>
                <a:gdLst>
                  <a:gd name="connsiteX0" fmla="*/ 0 w 4919732"/>
                  <a:gd name="connsiteY0" fmla="*/ 0 h 1512808"/>
                  <a:gd name="connsiteX1" fmla="*/ 294580 w 4919732"/>
                  <a:gd name="connsiteY1" fmla="*/ 0 h 1512808"/>
                  <a:gd name="connsiteX2" fmla="*/ 795441 w 4919732"/>
                  <a:gd name="connsiteY2" fmla="*/ 904543 h 1512808"/>
                  <a:gd name="connsiteX3" fmla="*/ 1296384 w 4919732"/>
                  <a:gd name="connsiteY3" fmla="*/ 0 h 1512808"/>
                  <a:gd name="connsiteX4" fmla="*/ 1584570 w 4919732"/>
                  <a:gd name="connsiteY4" fmla="*/ 0 h 1512808"/>
                  <a:gd name="connsiteX5" fmla="*/ 1584570 w 4919732"/>
                  <a:gd name="connsiteY5" fmla="*/ 1486291 h 1512808"/>
                  <a:gd name="connsiteX6" fmla="*/ 1344264 w 4919732"/>
                  <a:gd name="connsiteY6" fmla="*/ 1486291 h 1512808"/>
                  <a:gd name="connsiteX7" fmla="*/ 1344264 w 4919732"/>
                  <a:gd name="connsiteY7" fmla="*/ 347183 h 1512808"/>
                  <a:gd name="connsiteX8" fmla="*/ 904976 w 4919732"/>
                  <a:gd name="connsiteY8" fmla="*/ 1135998 h 1512808"/>
                  <a:gd name="connsiteX9" fmla="*/ 679511 w 4919732"/>
                  <a:gd name="connsiteY9" fmla="*/ 1135998 h 1512808"/>
                  <a:gd name="connsiteX10" fmla="*/ 240305 w 4919732"/>
                  <a:gd name="connsiteY10" fmla="*/ 347183 h 1512808"/>
                  <a:gd name="connsiteX11" fmla="*/ 240305 w 4919732"/>
                  <a:gd name="connsiteY11" fmla="*/ 1486291 h 1512808"/>
                  <a:gd name="connsiteX12" fmla="*/ 0 w 4919732"/>
                  <a:gd name="connsiteY12" fmla="*/ 1486291 h 1512808"/>
                  <a:gd name="connsiteX13" fmla="*/ 2337541 w 4919732"/>
                  <a:gd name="connsiteY13" fmla="*/ 554167 h 1512808"/>
                  <a:gd name="connsiteX14" fmla="*/ 2036566 w 4919732"/>
                  <a:gd name="connsiteY14" fmla="*/ 843978 h 1512808"/>
                  <a:gd name="connsiteX15" fmla="*/ 2621463 w 4919732"/>
                  <a:gd name="connsiteY15" fmla="*/ 843978 h 1512808"/>
                  <a:gd name="connsiteX16" fmla="*/ 2337541 w 4919732"/>
                  <a:gd name="connsiteY16" fmla="*/ 554167 h 1512808"/>
                  <a:gd name="connsiteX17" fmla="*/ 1798311 w 4919732"/>
                  <a:gd name="connsiteY17" fmla="*/ 935316 h 1512808"/>
                  <a:gd name="connsiteX18" fmla="*/ 2341723 w 4919732"/>
                  <a:gd name="connsiteY18" fmla="*/ 352421 h 1512808"/>
                  <a:gd name="connsiteX19" fmla="*/ 2852258 w 4919732"/>
                  <a:gd name="connsiteY19" fmla="*/ 953322 h 1512808"/>
                  <a:gd name="connsiteX20" fmla="*/ 2852258 w 4919732"/>
                  <a:gd name="connsiteY20" fmla="*/ 1019206 h 1512808"/>
                  <a:gd name="connsiteX21" fmla="*/ 2036566 w 4919732"/>
                  <a:gd name="connsiteY21" fmla="*/ 1019206 h 1512808"/>
                  <a:gd name="connsiteX22" fmla="*/ 2368368 w 4919732"/>
                  <a:gd name="connsiteY22" fmla="*/ 1311145 h 1512808"/>
                  <a:gd name="connsiteX23" fmla="*/ 2699106 w 4919732"/>
                  <a:gd name="connsiteY23" fmla="*/ 1182649 h 1512808"/>
                  <a:gd name="connsiteX24" fmla="*/ 2826759 w 4919732"/>
                  <a:gd name="connsiteY24" fmla="*/ 1338726 h 1512808"/>
                  <a:gd name="connsiteX25" fmla="*/ 2359842 w 4919732"/>
                  <a:gd name="connsiteY25" fmla="*/ 1512809 h 1512808"/>
                  <a:gd name="connsiteX26" fmla="*/ 1798311 w 4919732"/>
                  <a:gd name="connsiteY26" fmla="*/ 935316 h 1512808"/>
                  <a:gd name="connsiteX27" fmla="*/ 3143641 w 4919732"/>
                  <a:gd name="connsiteY27" fmla="*/ 575447 h 1512808"/>
                  <a:gd name="connsiteX28" fmla="*/ 2922439 w 4919732"/>
                  <a:gd name="connsiteY28" fmla="*/ 575447 h 1512808"/>
                  <a:gd name="connsiteX29" fmla="*/ 2922439 w 4919732"/>
                  <a:gd name="connsiteY29" fmla="*/ 379021 h 1512808"/>
                  <a:gd name="connsiteX30" fmla="*/ 3143641 w 4919732"/>
                  <a:gd name="connsiteY30" fmla="*/ 379021 h 1512808"/>
                  <a:gd name="connsiteX31" fmla="*/ 3143641 w 4919732"/>
                  <a:gd name="connsiteY31" fmla="*/ 54181 h 1512808"/>
                  <a:gd name="connsiteX32" fmla="*/ 3375501 w 4919732"/>
                  <a:gd name="connsiteY32" fmla="*/ 54181 h 1512808"/>
                  <a:gd name="connsiteX33" fmla="*/ 3375501 w 4919732"/>
                  <a:gd name="connsiteY33" fmla="*/ 379021 h 1512808"/>
                  <a:gd name="connsiteX34" fmla="*/ 3711567 w 4919732"/>
                  <a:gd name="connsiteY34" fmla="*/ 379021 h 1512808"/>
                  <a:gd name="connsiteX35" fmla="*/ 3711567 w 4919732"/>
                  <a:gd name="connsiteY35" fmla="*/ 575447 h 1512808"/>
                  <a:gd name="connsiteX36" fmla="*/ 3375501 w 4919732"/>
                  <a:gd name="connsiteY36" fmla="*/ 575447 h 1512808"/>
                  <a:gd name="connsiteX37" fmla="*/ 3375501 w 4919732"/>
                  <a:gd name="connsiteY37" fmla="*/ 1073305 h 1512808"/>
                  <a:gd name="connsiteX38" fmla="*/ 3563744 w 4919732"/>
                  <a:gd name="connsiteY38" fmla="*/ 1303697 h 1512808"/>
                  <a:gd name="connsiteX39" fmla="*/ 3711567 w 4919732"/>
                  <a:gd name="connsiteY39" fmla="*/ 1289865 h 1512808"/>
                  <a:gd name="connsiteX40" fmla="*/ 3711567 w 4919732"/>
                  <a:gd name="connsiteY40" fmla="*/ 1484164 h 1512808"/>
                  <a:gd name="connsiteX41" fmla="*/ 3519061 w 4919732"/>
                  <a:gd name="connsiteY41" fmla="*/ 1510681 h 1512808"/>
                  <a:gd name="connsiteX42" fmla="*/ 3143641 w 4919732"/>
                  <a:gd name="connsiteY42" fmla="*/ 1100887 h 1512808"/>
                  <a:gd name="connsiteX43" fmla="*/ 4687872 w 4919732"/>
                  <a:gd name="connsiteY43" fmla="*/ 766471 h 1512808"/>
                  <a:gd name="connsiteX44" fmla="*/ 4384765 w 4919732"/>
                  <a:gd name="connsiteY44" fmla="*/ 562679 h 1512808"/>
                  <a:gd name="connsiteX45" fmla="*/ 4059357 w 4919732"/>
                  <a:gd name="connsiteY45" fmla="*/ 932124 h 1512808"/>
                  <a:gd name="connsiteX46" fmla="*/ 4375255 w 4919732"/>
                  <a:gd name="connsiteY46" fmla="*/ 1302633 h 1512808"/>
                  <a:gd name="connsiteX47" fmla="*/ 4687872 w 4919732"/>
                  <a:gd name="connsiteY47" fmla="*/ 1098759 h 1512808"/>
                  <a:gd name="connsiteX48" fmla="*/ 4919733 w 4919732"/>
                  <a:gd name="connsiteY48" fmla="*/ 1486291 h 1512808"/>
                  <a:gd name="connsiteX49" fmla="*/ 4692136 w 4919732"/>
                  <a:gd name="connsiteY49" fmla="*/ 1486291 h 1512808"/>
                  <a:gd name="connsiteX50" fmla="*/ 4692136 w 4919732"/>
                  <a:gd name="connsiteY50" fmla="*/ 1331278 h 1512808"/>
                  <a:gd name="connsiteX51" fmla="*/ 4325242 w 4919732"/>
                  <a:gd name="connsiteY51" fmla="*/ 1512809 h 1512808"/>
                  <a:gd name="connsiteX52" fmla="*/ 3822168 w 4919732"/>
                  <a:gd name="connsiteY52" fmla="*/ 932124 h 1512808"/>
                  <a:gd name="connsiteX53" fmla="*/ 4338032 w 4919732"/>
                  <a:gd name="connsiteY53" fmla="*/ 352421 h 1512808"/>
                  <a:gd name="connsiteX54" fmla="*/ 4692136 w 4919732"/>
                  <a:gd name="connsiteY54" fmla="*/ 521266 h 1512808"/>
                  <a:gd name="connsiteX55" fmla="*/ 4692136 w 4919732"/>
                  <a:gd name="connsiteY55" fmla="*/ 379021 h 1512808"/>
                  <a:gd name="connsiteX56" fmla="*/ 4919733 w 4919732"/>
                  <a:gd name="connsiteY56" fmla="*/ 379021 h 151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19732" h="1512808">
                    <a:moveTo>
                      <a:pt x="0" y="0"/>
                    </a:moveTo>
                    <a:lnTo>
                      <a:pt x="294580" y="0"/>
                    </a:lnTo>
                    <a:lnTo>
                      <a:pt x="795441" y="904543"/>
                    </a:lnTo>
                    <a:lnTo>
                      <a:pt x="1296384" y="0"/>
                    </a:lnTo>
                    <a:lnTo>
                      <a:pt x="1584570" y="0"/>
                    </a:lnTo>
                    <a:lnTo>
                      <a:pt x="1584570" y="1486291"/>
                    </a:lnTo>
                    <a:lnTo>
                      <a:pt x="1344264" y="1486291"/>
                    </a:lnTo>
                    <a:lnTo>
                      <a:pt x="1344264" y="347183"/>
                    </a:lnTo>
                    <a:lnTo>
                      <a:pt x="904976" y="1135998"/>
                    </a:lnTo>
                    <a:lnTo>
                      <a:pt x="679511" y="1135998"/>
                    </a:lnTo>
                    <a:lnTo>
                      <a:pt x="240305" y="347183"/>
                    </a:lnTo>
                    <a:lnTo>
                      <a:pt x="240305" y="1486291"/>
                    </a:lnTo>
                    <a:lnTo>
                      <a:pt x="0" y="1486291"/>
                    </a:lnTo>
                    <a:close/>
                    <a:moveTo>
                      <a:pt x="2337541" y="554167"/>
                    </a:moveTo>
                    <a:cubicBezTo>
                      <a:pt x="2165204" y="554167"/>
                      <a:pt x="2061408" y="683645"/>
                      <a:pt x="2036566" y="843978"/>
                    </a:cubicBezTo>
                    <a:lnTo>
                      <a:pt x="2621463" y="843978"/>
                    </a:lnTo>
                    <a:cubicBezTo>
                      <a:pt x="2609411" y="678816"/>
                      <a:pt x="2513978" y="554167"/>
                      <a:pt x="2337541" y="554167"/>
                    </a:cubicBezTo>
                    <a:close/>
                    <a:moveTo>
                      <a:pt x="1798311" y="935316"/>
                    </a:moveTo>
                    <a:cubicBezTo>
                      <a:pt x="1798311" y="597954"/>
                      <a:pt x="2016725" y="352421"/>
                      <a:pt x="2341723" y="352421"/>
                    </a:cubicBezTo>
                    <a:cubicBezTo>
                      <a:pt x="2661391" y="352421"/>
                      <a:pt x="2852258" y="594844"/>
                      <a:pt x="2852258" y="953322"/>
                    </a:cubicBezTo>
                    <a:lnTo>
                      <a:pt x="2852258" y="1019206"/>
                    </a:lnTo>
                    <a:lnTo>
                      <a:pt x="2036566" y="1019206"/>
                    </a:lnTo>
                    <a:cubicBezTo>
                      <a:pt x="2065507" y="1193617"/>
                      <a:pt x="2181437" y="1311145"/>
                      <a:pt x="2368368" y="1311145"/>
                    </a:cubicBezTo>
                    <a:cubicBezTo>
                      <a:pt x="2517503" y="1311145"/>
                      <a:pt x="2610723" y="1265721"/>
                      <a:pt x="2699106" y="1182649"/>
                    </a:cubicBezTo>
                    <a:lnTo>
                      <a:pt x="2826759" y="1338726"/>
                    </a:lnTo>
                    <a:cubicBezTo>
                      <a:pt x="2706484" y="1449134"/>
                      <a:pt x="2553496" y="1512809"/>
                      <a:pt x="2359842" y="1512809"/>
                    </a:cubicBezTo>
                    <a:cubicBezTo>
                      <a:pt x="2008034" y="1512809"/>
                      <a:pt x="1798311" y="1256718"/>
                      <a:pt x="1798311" y="935316"/>
                    </a:cubicBezTo>
                    <a:close/>
                    <a:moveTo>
                      <a:pt x="3143641" y="575447"/>
                    </a:moveTo>
                    <a:lnTo>
                      <a:pt x="2922439" y="575447"/>
                    </a:lnTo>
                    <a:lnTo>
                      <a:pt x="2922439" y="379021"/>
                    </a:lnTo>
                    <a:lnTo>
                      <a:pt x="3143641" y="379021"/>
                    </a:lnTo>
                    <a:lnTo>
                      <a:pt x="3143641" y="54181"/>
                    </a:lnTo>
                    <a:lnTo>
                      <a:pt x="3375501" y="54181"/>
                    </a:lnTo>
                    <a:lnTo>
                      <a:pt x="3375501" y="379021"/>
                    </a:lnTo>
                    <a:lnTo>
                      <a:pt x="3711567" y="379021"/>
                    </a:lnTo>
                    <a:lnTo>
                      <a:pt x="3711567" y="575447"/>
                    </a:lnTo>
                    <a:lnTo>
                      <a:pt x="3375501" y="575447"/>
                    </a:lnTo>
                    <a:lnTo>
                      <a:pt x="3375501" y="1073305"/>
                    </a:lnTo>
                    <a:cubicBezTo>
                      <a:pt x="3375501" y="1243296"/>
                      <a:pt x="3429940" y="1303697"/>
                      <a:pt x="3563744" y="1303697"/>
                    </a:cubicBezTo>
                    <a:cubicBezTo>
                      <a:pt x="3624824" y="1303697"/>
                      <a:pt x="3659833" y="1298459"/>
                      <a:pt x="3711567" y="1289865"/>
                    </a:cubicBezTo>
                    <a:lnTo>
                      <a:pt x="3711567" y="1484164"/>
                    </a:lnTo>
                    <a:cubicBezTo>
                      <a:pt x="3647125" y="1502333"/>
                      <a:pt x="3585635" y="1510681"/>
                      <a:pt x="3519061" y="1510681"/>
                    </a:cubicBezTo>
                    <a:cubicBezTo>
                      <a:pt x="3268753" y="1510681"/>
                      <a:pt x="3143641" y="1374165"/>
                      <a:pt x="3143641" y="1100887"/>
                    </a:cubicBezTo>
                    <a:close/>
                    <a:moveTo>
                      <a:pt x="4687872" y="766471"/>
                    </a:moveTo>
                    <a:cubicBezTo>
                      <a:pt x="4641303" y="649107"/>
                      <a:pt x="4537426" y="562679"/>
                      <a:pt x="4384765" y="562679"/>
                    </a:cubicBezTo>
                    <a:cubicBezTo>
                      <a:pt x="4186356" y="562679"/>
                      <a:pt x="4059357" y="703206"/>
                      <a:pt x="4059357" y="932124"/>
                    </a:cubicBezTo>
                    <a:cubicBezTo>
                      <a:pt x="4059357" y="1155313"/>
                      <a:pt x="4176271" y="1302633"/>
                      <a:pt x="4375255" y="1302633"/>
                    </a:cubicBezTo>
                    <a:cubicBezTo>
                      <a:pt x="4531686" y="1302633"/>
                      <a:pt x="4643353" y="1211786"/>
                      <a:pt x="4687872" y="1098759"/>
                    </a:cubicBezTo>
                    <a:close/>
                    <a:moveTo>
                      <a:pt x="4919733" y="1486291"/>
                    </a:moveTo>
                    <a:lnTo>
                      <a:pt x="4692136" y="1486291"/>
                    </a:lnTo>
                    <a:lnTo>
                      <a:pt x="4692136" y="1331278"/>
                    </a:lnTo>
                    <a:cubicBezTo>
                      <a:pt x="4628513" y="1422535"/>
                      <a:pt x="4512747" y="1512809"/>
                      <a:pt x="4325242" y="1512809"/>
                    </a:cubicBezTo>
                    <a:cubicBezTo>
                      <a:pt x="4023693" y="1512809"/>
                      <a:pt x="3822168" y="1260811"/>
                      <a:pt x="3822168" y="932124"/>
                    </a:cubicBezTo>
                    <a:cubicBezTo>
                      <a:pt x="3822168" y="600328"/>
                      <a:pt x="4028530" y="352421"/>
                      <a:pt x="4338032" y="352421"/>
                    </a:cubicBezTo>
                    <a:cubicBezTo>
                      <a:pt x="4491021" y="352421"/>
                      <a:pt x="4611050" y="413477"/>
                      <a:pt x="4692136" y="521266"/>
                    </a:cubicBezTo>
                    <a:lnTo>
                      <a:pt x="4692136" y="379021"/>
                    </a:lnTo>
                    <a:lnTo>
                      <a:pt x="4919733" y="379021"/>
                    </a:ln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grpSp>
      </p:grpSp>
      <p:grpSp>
        <p:nvGrpSpPr>
          <p:cNvPr id="35" name="Group 34"/>
          <p:cNvGrpSpPr/>
          <p:nvPr/>
        </p:nvGrpSpPr>
        <p:grpSpPr>
          <a:xfrm>
            <a:off x="5115819" y="1884655"/>
            <a:ext cx="2298401" cy="4043903"/>
            <a:chOff x="5498738" y="2346569"/>
            <a:chExt cx="2298401" cy="4043903"/>
          </a:xfrm>
        </p:grpSpPr>
        <p:sp>
          <p:nvSpPr>
            <p:cNvPr id="36" name="TextBox 35"/>
            <p:cNvSpPr txBox="1"/>
            <p:nvPr/>
          </p:nvSpPr>
          <p:spPr>
            <a:xfrm>
              <a:off x="5498738" y="3927618"/>
              <a:ext cx="2298401" cy="2462854"/>
            </a:xfrm>
            <a:prstGeom prst="rect">
              <a:avLst/>
            </a:prstGeom>
            <a:noFill/>
          </p:spPr>
          <p:txBody>
            <a:bodyPr wrap="square" lIns="0" rIns="0" rtlCol="0">
              <a:spAutoFit/>
            </a:bodyPr>
            <a:lstStyle/>
            <a:p>
              <a:pPr lvl="0" algn="ctr" defTabSz="541655">
                <a:lnSpc>
                  <a:spcPct val="150000"/>
                </a:lnSpc>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a:t>
              </a:r>
              <a:endPar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lnSpc>
                  <a:spcPct val="150000"/>
                </a:lnSpc>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 Light</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Embed English </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Embed Multilingual</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Command R+</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 R</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endParaRPr kumimoji="0" lang="en-US" sz="1300" b="0"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7" name="Oval 36"/>
            <p:cNvSpPr/>
            <p:nvPr/>
          </p:nvSpPr>
          <p:spPr>
            <a:xfrm>
              <a:off x="6441605" y="2714019"/>
              <a:ext cx="123412" cy="123412"/>
            </a:xfrm>
            <a:prstGeom prst="ellipse">
              <a:avLst/>
            </a:prstGeom>
            <a:solidFill>
              <a:srgbClr val="37D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pic>
          <p:nvPicPr>
            <p:cNvPr id="38" name="Graphic 3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1388" y="2346569"/>
              <a:ext cx="1161171" cy="192954"/>
            </a:xfrm>
            <a:prstGeom prst="rect">
              <a:avLst/>
            </a:prstGeom>
          </p:spPr>
        </p:pic>
      </p:grpSp>
      <p:grpSp>
        <p:nvGrpSpPr>
          <p:cNvPr id="39" name="Group 38"/>
          <p:cNvGrpSpPr/>
          <p:nvPr/>
        </p:nvGrpSpPr>
        <p:grpSpPr>
          <a:xfrm>
            <a:off x="10060128" y="1844613"/>
            <a:ext cx="2351526" cy="2258765"/>
            <a:chOff x="9816504" y="2306527"/>
            <a:chExt cx="2351526" cy="2258765"/>
          </a:xfrm>
        </p:grpSpPr>
        <p:sp>
          <p:nvSpPr>
            <p:cNvPr id="40" name="TextBox 39"/>
            <p:cNvSpPr txBox="1"/>
            <p:nvPr/>
          </p:nvSpPr>
          <p:spPr>
            <a:xfrm>
              <a:off x="9816504" y="3901071"/>
              <a:ext cx="2351526" cy="664221"/>
            </a:xfrm>
            <a:prstGeom prst="rect">
              <a:avLst/>
            </a:prstGeom>
            <a:noFill/>
          </p:spPr>
          <p:txBody>
            <a:bodyPr wrap="square" lIns="0" rIns="0" rtlCol="0" anchor="t">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Stable Diffusion XL1.0</a:t>
              </a:r>
              <a:endPar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92D050"/>
                  </a:solidFill>
                  <a:latin typeface="Amazon Ember Display" panose="020F0603020204020204" pitchFamily="34" charset="0"/>
                  <a:ea typeface="Amazon Ember Display" panose="020F0603020204020204" pitchFamily="34" charset="0"/>
                  <a:cs typeface="Amazon Ember Display" panose="020F0603020204020204" pitchFamily="34" charset="0"/>
                </a:rPr>
                <a:t>Stable Diffusion XL 0.8</a:t>
              </a:r>
              <a:endPar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1" name="Oval 40"/>
            <p:cNvSpPr/>
            <p:nvPr/>
          </p:nvSpPr>
          <p:spPr>
            <a:xfrm>
              <a:off x="10930561" y="2714019"/>
              <a:ext cx="123412" cy="123412"/>
            </a:xfrm>
            <a:prstGeom prst="ellipse">
              <a:avLst/>
            </a:prstGeom>
            <a:solidFill>
              <a:srgbClr val="ABED41"/>
            </a:solidFill>
            <a:ln w="12700" cap="flat" cmpd="sng" algn="ctr">
              <a:noFill/>
              <a:prstDash val="solid"/>
              <a:miter lim="800000"/>
            </a:ln>
            <a:effectLst/>
          </p:spPr>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0" cap="none" spc="0" normalizeH="0" baseline="0" noProof="0" dirty="0" err="1">
                <a:ln>
                  <a:noFill/>
                </a:ln>
                <a:solidFill>
                  <a:srgbClr val="FFFFFF"/>
                </a:solidFill>
                <a:effectLst/>
                <a:uLnTx/>
                <a:uFillTx/>
                <a:latin typeface="Amazon Ember"/>
                <a:ea typeface="+mn-ea"/>
                <a:cs typeface="+mn-cs"/>
              </a:endParaRPr>
            </a:p>
          </p:txBody>
        </p:sp>
        <p:pic>
          <p:nvPicPr>
            <p:cNvPr id="42" name="Graphic 41"/>
            <p:cNvPicPr>
              <a:picLocks noChangeAspect="1"/>
            </p:cNvPicPr>
            <p:nvPr/>
          </p:nvPicPr>
          <p:blipFill>
            <a:blip r:embed="rId4">
              <a:lum bright="100000"/>
              <a:extLst>
                <a:ext uri="{96DAC541-7B7A-43D3-8B79-37D633B846F1}">
                  <asvg:svgBlip xmlns:asvg="http://schemas.microsoft.com/office/drawing/2016/SVG/main" r:embed="rId5"/>
                </a:ext>
              </a:extLst>
            </a:blip>
            <a:stretch>
              <a:fillRect/>
            </a:stretch>
          </p:blipFill>
          <p:spPr>
            <a:xfrm>
              <a:off x="10302113" y="2306527"/>
              <a:ext cx="1380308" cy="281601"/>
            </a:xfrm>
            <a:prstGeom prst="rect">
              <a:avLst/>
            </a:prstGeom>
          </p:spPr>
        </p:pic>
      </p:grpSp>
      <p:grpSp>
        <p:nvGrpSpPr>
          <p:cNvPr id="43" name="Group 42"/>
          <p:cNvGrpSpPr/>
          <p:nvPr/>
        </p:nvGrpSpPr>
        <p:grpSpPr>
          <a:xfrm>
            <a:off x="72534" y="1881516"/>
            <a:ext cx="1357591" cy="2254497"/>
            <a:chOff x="121010" y="2343430"/>
            <a:chExt cx="1357591" cy="2254497"/>
          </a:xfrm>
        </p:grpSpPr>
        <p:sp>
          <p:nvSpPr>
            <p:cNvPr id="44" name="TextBox 43"/>
            <p:cNvSpPr txBox="1"/>
            <p:nvPr/>
          </p:nvSpPr>
          <p:spPr>
            <a:xfrm>
              <a:off x="121010" y="3935566"/>
              <a:ext cx="1357591" cy="662361"/>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Jurassic-2 Ultra</a:t>
              </a:r>
              <a:endPar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Jurassic-2 Mid</a:t>
              </a:r>
              <a:endPar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45" name="Group 44"/>
            <p:cNvGrpSpPr/>
            <p:nvPr/>
          </p:nvGrpSpPr>
          <p:grpSpPr>
            <a:xfrm>
              <a:off x="286004" y="2343430"/>
              <a:ext cx="987048" cy="199232"/>
              <a:chOff x="9994931" y="-987242"/>
              <a:chExt cx="1120217" cy="226112"/>
            </a:xfrm>
            <a:solidFill>
              <a:schemeClr val="tx1"/>
            </a:solidFill>
          </p:grpSpPr>
          <p:sp>
            <p:nvSpPr>
              <p:cNvPr id="47" name="Freeform 46"/>
              <p:cNvSpPr/>
              <p:nvPr/>
            </p:nvSpPr>
            <p:spPr>
              <a:xfrm>
                <a:off x="9994931" y="-982557"/>
                <a:ext cx="202498" cy="217394"/>
              </a:xfrm>
              <a:custGeom>
                <a:avLst/>
                <a:gdLst>
                  <a:gd name="connsiteX0" fmla="*/ 147822 w 202498"/>
                  <a:gd name="connsiteY0" fmla="*/ 217394 h 217394"/>
                  <a:gd name="connsiteX1" fmla="*/ 139440 w 202498"/>
                  <a:gd name="connsiteY1" fmla="*/ 190993 h 217394"/>
                  <a:gd name="connsiteX2" fmla="*/ 62098 w 202498"/>
                  <a:gd name="connsiteY2" fmla="*/ 190993 h 217394"/>
                  <a:gd name="connsiteX3" fmla="*/ 53712 w 202498"/>
                  <a:gd name="connsiteY3" fmla="*/ 217394 h 217394"/>
                  <a:gd name="connsiteX4" fmla="*/ 0 w 202498"/>
                  <a:gd name="connsiteY4" fmla="*/ 217394 h 217394"/>
                  <a:gd name="connsiteX5" fmla="*/ 77645 w 202498"/>
                  <a:gd name="connsiteY5" fmla="*/ 0 h 217394"/>
                  <a:gd name="connsiteX6" fmla="*/ 123922 w 202498"/>
                  <a:gd name="connsiteY6" fmla="*/ 0 h 217394"/>
                  <a:gd name="connsiteX7" fmla="*/ 202498 w 202498"/>
                  <a:gd name="connsiteY7" fmla="*/ 217394 h 217394"/>
                  <a:gd name="connsiteX8" fmla="*/ 147822 w 202498"/>
                  <a:gd name="connsiteY8" fmla="*/ 217394 h 217394"/>
                  <a:gd name="connsiteX9" fmla="*/ 100940 w 202498"/>
                  <a:gd name="connsiteY9" fmla="*/ 62104 h 217394"/>
                  <a:gd name="connsiteX10" fmla="*/ 74229 w 202498"/>
                  <a:gd name="connsiteY10" fmla="*/ 151551 h 217394"/>
                  <a:gd name="connsiteX11" fmla="*/ 127029 w 202498"/>
                  <a:gd name="connsiteY11" fmla="*/ 151551 h 217394"/>
                  <a:gd name="connsiteX12" fmla="*/ 100940 w 202498"/>
                  <a:gd name="connsiteY12" fmla="*/ 62104 h 21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498" h="217394">
                    <a:moveTo>
                      <a:pt x="147822" y="217394"/>
                    </a:moveTo>
                    <a:lnTo>
                      <a:pt x="139440" y="190993"/>
                    </a:lnTo>
                    <a:lnTo>
                      <a:pt x="62098" y="190993"/>
                    </a:lnTo>
                    <a:lnTo>
                      <a:pt x="53712" y="217394"/>
                    </a:lnTo>
                    <a:lnTo>
                      <a:pt x="0" y="217394"/>
                    </a:lnTo>
                    <a:lnTo>
                      <a:pt x="77645" y="0"/>
                    </a:lnTo>
                    <a:lnTo>
                      <a:pt x="123922" y="0"/>
                    </a:lnTo>
                    <a:lnTo>
                      <a:pt x="202498" y="217394"/>
                    </a:lnTo>
                    <a:lnTo>
                      <a:pt x="147822" y="217394"/>
                    </a:lnTo>
                    <a:close/>
                    <a:moveTo>
                      <a:pt x="100940" y="62104"/>
                    </a:moveTo>
                    <a:lnTo>
                      <a:pt x="74229" y="151551"/>
                    </a:lnTo>
                    <a:lnTo>
                      <a:pt x="127029" y="151551"/>
                    </a:lnTo>
                    <a:lnTo>
                      <a:pt x="100940" y="62104"/>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8" name="Freeform 47"/>
              <p:cNvSpPr/>
              <p:nvPr/>
            </p:nvSpPr>
            <p:spPr>
              <a:xfrm>
                <a:off x="10203414" y="-982557"/>
                <a:ext cx="50933" cy="217394"/>
              </a:xfrm>
              <a:custGeom>
                <a:avLst/>
                <a:gdLst>
                  <a:gd name="connsiteX0" fmla="*/ 0 w 50933"/>
                  <a:gd name="connsiteY0" fmla="*/ 0 h 217394"/>
                  <a:gd name="connsiteX1" fmla="*/ 50934 w 50933"/>
                  <a:gd name="connsiteY1" fmla="*/ 0 h 217394"/>
                  <a:gd name="connsiteX2" fmla="*/ 50934 w 50933"/>
                  <a:gd name="connsiteY2" fmla="*/ 217394 h 217394"/>
                  <a:gd name="connsiteX3" fmla="*/ 0 w 50933"/>
                  <a:gd name="connsiteY3" fmla="*/ 217394 h 217394"/>
                  <a:gd name="connsiteX4" fmla="*/ 0 w 50933"/>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33" h="217394">
                    <a:moveTo>
                      <a:pt x="0" y="0"/>
                    </a:moveTo>
                    <a:lnTo>
                      <a:pt x="50934" y="0"/>
                    </a:lnTo>
                    <a:lnTo>
                      <a:pt x="50934" y="217394"/>
                    </a:lnTo>
                    <a:lnTo>
                      <a:pt x="0" y="217394"/>
                    </a:lnTo>
                    <a:lnTo>
                      <a:pt x="0" y="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9" name="Freeform 48"/>
              <p:cNvSpPr/>
              <p:nvPr/>
            </p:nvSpPr>
            <p:spPr>
              <a:xfrm>
                <a:off x="10263851" y="-987242"/>
                <a:ext cx="152534" cy="222079"/>
              </a:xfrm>
              <a:custGeom>
                <a:avLst/>
                <a:gdLst>
                  <a:gd name="connsiteX0" fmla="*/ 4225 w 152534"/>
                  <a:gd name="connsiteY0" fmla="*/ 177665 h 222079"/>
                  <a:gd name="connsiteX1" fmla="*/ 16181 w 152534"/>
                  <a:gd name="connsiteY1" fmla="*/ 147229 h 222079"/>
                  <a:gd name="connsiteX2" fmla="*/ 34352 w 152534"/>
                  <a:gd name="connsiteY2" fmla="*/ 126109 h 222079"/>
                  <a:gd name="connsiteX3" fmla="*/ 57488 w 152534"/>
                  <a:gd name="connsiteY3" fmla="*/ 109654 h 222079"/>
                  <a:gd name="connsiteX4" fmla="*/ 75347 w 152534"/>
                  <a:gd name="connsiteY4" fmla="*/ 98937 h 222079"/>
                  <a:gd name="connsiteX5" fmla="*/ 89789 w 152534"/>
                  <a:gd name="connsiteY5" fmla="*/ 88534 h 222079"/>
                  <a:gd name="connsiteX6" fmla="*/ 99573 w 152534"/>
                  <a:gd name="connsiteY6" fmla="*/ 76887 h 222079"/>
                  <a:gd name="connsiteX7" fmla="*/ 103144 w 152534"/>
                  <a:gd name="connsiteY7" fmla="*/ 62445 h 222079"/>
                  <a:gd name="connsiteX8" fmla="*/ 96002 w 152534"/>
                  <a:gd name="connsiteY8" fmla="*/ 43656 h 222079"/>
                  <a:gd name="connsiteX9" fmla="*/ 78299 w 152534"/>
                  <a:gd name="connsiteY9" fmla="*/ 37909 h 222079"/>
                  <a:gd name="connsiteX10" fmla="*/ 58575 w 152534"/>
                  <a:gd name="connsiteY10" fmla="*/ 45209 h 222079"/>
                  <a:gd name="connsiteX11" fmla="*/ 50656 w 152534"/>
                  <a:gd name="connsiteY11" fmla="*/ 69590 h 222079"/>
                  <a:gd name="connsiteX12" fmla="*/ 651 w 152534"/>
                  <a:gd name="connsiteY12" fmla="*/ 69590 h 222079"/>
                  <a:gd name="connsiteX13" fmla="*/ 5778 w 152534"/>
                  <a:gd name="connsiteY13" fmla="*/ 41944 h 222079"/>
                  <a:gd name="connsiteX14" fmla="*/ 20838 w 152534"/>
                  <a:gd name="connsiteY14" fmla="*/ 19894 h 222079"/>
                  <a:gd name="connsiteX15" fmla="*/ 45065 w 152534"/>
                  <a:gd name="connsiteY15" fmla="*/ 5297 h 222079"/>
                  <a:gd name="connsiteX16" fmla="*/ 77976 w 152534"/>
                  <a:gd name="connsiteY16" fmla="*/ 15 h 222079"/>
                  <a:gd name="connsiteX17" fmla="*/ 106395 w 152534"/>
                  <a:gd name="connsiteY17" fmla="*/ 3899 h 222079"/>
                  <a:gd name="connsiteX18" fmla="*/ 130155 w 152534"/>
                  <a:gd name="connsiteY18" fmla="*/ 15701 h 222079"/>
                  <a:gd name="connsiteX19" fmla="*/ 146459 w 152534"/>
                  <a:gd name="connsiteY19" fmla="*/ 36198 h 222079"/>
                  <a:gd name="connsiteX20" fmla="*/ 152515 w 152534"/>
                  <a:gd name="connsiteY20" fmla="*/ 65858 h 222079"/>
                  <a:gd name="connsiteX21" fmla="*/ 146613 w 152534"/>
                  <a:gd name="connsiteY21" fmla="*/ 90706 h 222079"/>
                  <a:gd name="connsiteX22" fmla="*/ 132172 w 152534"/>
                  <a:gd name="connsiteY22" fmla="*/ 110582 h 222079"/>
                  <a:gd name="connsiteX23" fmla="*/ 113695 w 152534"/>
                  <a:gd name="connsiteY23" fmla="*/ 125958 h 222079"/>
                  <a:gd name="connsiteX24" fmla="*/ 95679 w 152534"/>
                  <a:gd name="connsiteY24" fmla="*/ 137293 h 222079"/>
                  <a:gd name="connsiteX25" fmla="*/ 77199 w 152534"/>
                  <a:gd name="connsiteY25" fmla="*/ 150184 h 222079"/>
                  <a:gd name="connsiteX26" fmla="*/ 65555 w 152534"/>
                  <a:gd name="connsiteY26" fmla="*/ 160274 h 222079"/>
                  <a:gd name="connsiteX27" fmla="*/ 59496 w 152534"/>
                  <a:gd name="connsiteY27" fmla="*/ 169904 h 222079"/>
                  <a:gd name="connsiteX28" fmla="*/ 57788 w 152534"/>
                  <a:gd name="connsiteY28" fmla="*/ 181394 h 222079"/>
                  <a:gd name="connsiteX29" fmla="*/ 150964 w 152534"/>
                  <a:gd name="connsiteY29" fmla="*/ 181394 h 222079"/>
                  <a:gd name="connsiteX30" fmla="*/ 150964 w 152534"/>
                  <a:gd name="connsiteY30" fmla="*/ 222079 h 222079"/>
                  <a:gd name="connsiteX31" fmla="*/ 32 w 152534"/>
                  <a:gd name="connsiteY31" fmla="*/ 222079 h 222079"/>
                  <a:gd name="connsiteX32" fmla="*/ 4225 w 152534"/>
                  <a:gd name="connsiteY32" fmla="*/ 177665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534" h="222079">
                    <a:moveTo>
                      <a:pt x="4225" y="177665"/>
                    </a:moveTo>
                    <a:cubicBezTo>
                      <a:pt x="6512" y="166931"/>
                      <a:pt x="10551" y="156648"/>
                      <a:pt x="16181" y="147229"/>
                    </a:cubicBezTo>
                    <a:cubicBezTo>
                      <a:pt x="21078" y="139268"/>
                      <a:pt x="27212" y="132140"/>
                      <a:pt x="34352" y="126109"/>
                    </a:cubicBezTo>
                    <a:cubicBezTo>
                      <a:pt x="41646" y="120059"/>
                      <a:pt x="49380" y="114558"/>
                      <a:pt x="57488" y="109654"/>
                    </a:cubicBezTo>
                    <a:cubicBezTo>
                      <a:pt x="63904" y="105924"/>
                      <a:pt x="69857" y="102351"/>
                      <a:pt x="75347" y="98937"/>
                    </a:cubicBezTo>
                    <a:cubicBezTo>
                      <a:pt x="80409" y="95829"/>
                      <a:pt x="85237" y="92352"/>
                      <a:pt x="89789" y="88534"/>
                    </a:cubicBezTo>
                    <a:cubicBezTo>
                      <a:pt x="93720" y="85267"/>
                      <a:pt x="97033" y="81322"/>
                      <a:pt x="99573" y="76887"/>
                    </a:cubicBezTo>
                    <a:cubicBezTo>
                      <a:pt x="101998" y="72465"/>
                      <a:pt x="103228" y="67487"/>
                      <a:pt x="103144" y="62445"/>
                    </a:cubicBezTo>
                    <a:cubicBezTo>
                      <a:pt x="103144" y="53750"/>
                      <a:pt x="100763" y="47487"/>
                      <a:pt x="96002" y="43656"/>
                    </a:cubicBezTo>
                    <a:cubicBezTo>
                      <a:pt x="90953" y="39732"/>
                      <a:pt x="84690" y="37699"/>
                      <a:pt x="78299" y="37909"/>
                    </a:cubicBezTo>
                    <a:cubicBezTo>
                      <a:pt x="71025" y="37689"/>
                      <a:pt x="63952" y="40307"/>
                      <a:pt x="58575" y="45209"/>
                    </a:cubicBezTo>
                    <a:cubicBezTo>
                      <a:pt x="53295" y="50076"/>
                      <a:pt x="50656" y="58203"/>
                      <a:pt x="50656" y="69590"/>
                    </a:cubicBezTo>
                    <a:lnTo>
                      <a:pt x="651" y="69590"/>
                    </a:lnTo>
                    <a:cubicBezTo>
                      <a:pt x="561" y="60130"/>
                      <a:pt x="2302" y="50743"/>
                      <a:pt x="5778" y="41944"/>
                    </a:cubicBezTo>
                    <a:cubicBezTo>
                      <a:pt x="9111" y="33574"/>
                      <a:pt x="14254" y="26044"/>
                      <a:pt x="20838" y="19894"/>
                    </a:cubicBezTo>
                    <a:cubicBezTo>
                      <a:pt x="27850" y="13449"/>
                      <a:pt x="36091" y="8485"/>
                      <a:pt x="45065" y="5297"/>
                    </a:cubicBezTo>
                    <a:cubicBezTo>
                      <a:pt x="55637" y="1605"/>
                      <a:pt x="66780" y="-184"/>
                      <a:pt x="77976" y="15"/>
                    </a:cubicBezTo>
                    <a:cubicBezTo>
                      <a:pt x="87585" y="-29"/>
                      <a:pt x="97151" y="1278"/>
                      <a:pt x="106395" y="3899"/>
                    </a:cubicBezTo>
                    <a:cubicBezTo>
                      <a:pt x="114994" y="6285"/>
                      <a:pt x="123058" y="10291"/>
                      <a:pt x="130155" y="15701"/>
                    </a:cubicBezTo>
                    <a:cubicBezTo>
                      <a:pt x="137127" y="21154"/>
                      <a:pt x="142713" y="28177"/>
                      <a:pt x="146459" y="36198"/>
                    </a:cubicBezTo>
                    <a:cubicBezTo>
                      <a:pt x="150690" y="45501"/>
                      <a:pt x="152760" y="55641"/>
                      <a:pt x="152515" y="65858"/>
                    </a:cubicBezTo>
                    <a:cubicBezTo>
                      <a:pt x="152626" y="74500"/>
                      <a:pt x="150599" y="83037"/>
                      <a:pt x="146613" y="90706"/>
                    </a:cubicBezTo>
                    <a:cubicBezTo>
                      <a:pt x="142796" y="98001"/>
                      <a:pt x="137931" y="104697"/>
                      <a:pt x="132172" y="110582"/>
                    </a:cubicBezTo>
                    <a:cubicBezTo>
                      <a:pt x="126548" y="116318"/>
                      <a:pt x="120358" y="121471"/>
                      <a:pt x="113695" y="125958"/>
                    </a:cubicBezTo>
                    <a:cubicBezTo>
                      <a:pt x="107062" y="130412"/>
                      <a:pt x="101057" y="134190"/>
                      <a:pt x="95679" y="137293"/>
                    </a:cubicBezTo>
                    <a:cubicBezTo>
                      <a:pt x="88220" y="142263"/>
                      <a:pt x="82059" y="146559"/>
                      <a:pt x="77199" y="150184"/>
                    </a:cubicBezTo>
                    <a:cubicBezTo>
                      <a:pt x="73029" y="153199"/>
                      <a:pt x="69133" y="156576"/>
                      <a:pt x="65555" y="160274"/>
                    </a:cubicBezTo>
                    <a:cubicBezTo>
                      <a:pt x="62879" y="163021"/>
                      <a:pt x="60814" y="166303"/>
                      <a:pt x="59496" y="169904"/>
                    </a:cubicBezTo>
                    <a:cubicBezTo>
                      <a:pt x="58297" y="173614"/>
                      <a:pt x="57720" y="177497"/>
                      <a:pt x="57788" y="181394"/>
                    </a:cubicBezTo>
                    <a:lnTo>
                      <a:pt x="150964" y="181394"/>
                    </a:lnTo>
                    <a:lnTo>
                      <a:pt x="150964" y="222079"/>
                    </a:lnTo>
                    <a:lnTo>
                      <a:pt x="32" y="222079"/>
                    </a:lnTo>
                    <a:cubicBezTo>
                      <a:pt x="-234" y="207164"/>
                      <a:pt x="1172" y="192267"/>
                      <a:pt x="4225" y="177665"/>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0" name="Freeform 49"/>
              <p:cNvSpPr/>
              <p:nvPr/>
            </p:nvSpPr>
            <p:spPr>
              <a:xfrm>
                <a:off x="10424436" y="-982580"/>
                <a:ext cx="95983" cy="217417"/>
              </a:xfrm>
              <a:custGeom>
                <a:avLst/>
                <a:gdLst>
                  <a:gd name="connsiteX0" fmla="*/ 0 w 95983"/>
                  <a:gd name="connsiteY0" fmla="*/ 38200 h 217417"/>
                  <a:gd name="connsiteX1" fmla="*/ 25932 w 95983"/>
                  <a:gd name="connsiteY1" fmla="*/ 35870 h 217417"/>
                  <a:gd name="connsiteX2" fmla="*/ 41618 w 95983"/>
                  <a:gd name="connsiteY2" fmla="*/ 28883 h 217417"/>
                  <a:gd name="connsiteX3" fmla="*/ 49381 w 95983"/>
                  <a:gd name="connsiteY3" fmla="*/ 17081 h 217417"/>
                  <a:gd name="connsiteX4" fmla="*/ 51553 w 95983"/>
                  <a:gd name="connsiteY4" fmla="*/ 0 h 217417"/>
                  <a:gd name="connsiteX5" fmla="*/ 95983 w 95983"/>
                  <a:gd name="connsiteY5" fmla="*/ 0 h 217417"/>
                  <a:gd name="connsiteX6" fmla="*/ 95983 w 95983"/>
                  <a:gd name="connsiteY6" fmla="*/ 217418 h 217417"/>
                  <a:gd name="connsiteX7" fmla="*/ 44741 w 95983"/>
                  <a:gd name="connsiteY7" fmla="*/ 217418 h 217417"/>
                  <a:gd name="connsiteX8" fmla="*/ 44741 w 95983"/>
                  <a:gd name="connsiteY8" fmla="*/ 73617 h 217417"/>
                  <a:gd name="connsiteX9" fmla="*/ 0 w 95983"/>
                  <a:gd name="connsiteY9" fmla="*/ 73617 h 217417"/>
                  <a:gd name="connsiteX10" fmla="*/ 0 w 95983"/>
                  <a:gd name="connsiteY10" fmla="*/ 38200 h 21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983" h="217417">
                    <a:moveTo>
                      <a:pt x="0" y="38200"/>
                    </a:moveTo>
                    <a:cubicBezTo>
                      <a:pt x="8703" y="38378"/>
                      <a:pt x="17399" y="37596"/>
                      <a:pt x="25932" y="35870"/>
                    </a:cubicBezTo>
                    <a:cubicBezTo>
                      <a:pt x="31631" y="34788"/>
                      <a:pt x="37001" y="32396"/>
                      <a:pt x="41618" y="28883"/>
                    </a:cubicBezTo>
                    <a:cubicBezTo>
                      <a:pt x="45322" y="25810"/>
                      <a:pt x="48025" y="21700"/>
                      <a:pt x="49381" y="17081"/>
                    </a:cubicBezTo>
                    <a:cubicBezTo>
                      <a:pt x="50933" y="11524"/>
                      <a:pt x="51665" y="5769"/>
                      <a:pt x="51553" y="0"/>
                    </a:cubicBezTo>
                    <a:lnTo>
                      <a:pt x="95983" y="0"/>
                    </a:lnTo>
                    <a:lnTo>
                      <a:pt x="95983" y="217418"/>
                    </a:lnTo>
                    <a:lnTo>
                      <a:pt x="44741" y="217418"/>
                    </a:lnTo>
                    <a:lnTo>
                      <a:pt x="44741" y="73617"/>
                    </a:lnTo>
                    <a:lnTo>
                      <a:pt x="0" y="73617"/>
                    </a:lnTo>
                    <a:lnTo>
                      <a:pt x="0" y="3820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chemeClr val="bg1"/>
                  </a:solidFill>
                  <a:effectLst/>
                  <a:uLnTx/>
                  <a:uFillTx/>
                  <a:latin typeface="Amazon Ember Display"/>
                  <a:ea typeface="+mn-ea"/>
                  <a:cs typeface="+mn-cs"/>
                </a:endParaRPr>
              </a:p>
            </p:txBody>
          </p:sp>
          <p:sp>
            <p:nvSpPr>
              <p:cNvPr id="51" name="Freeform 50"/>
              <p:cNvSpPr/>
              <p:nvPr/>
            </p:nvSpPr>
            <p:spPr>
              <a:xfrm>
                <a:off x="10578053" y="-982557"/>
                <a:ext cx="47511" cy="217394"/>
              </a:xfrm>
              <a:custGeom>
                <a:avLst/>
                <a:gdLst>
                  <a:gd name="connsiteX0" fmla="*/ 0 w 47511"/>
                  <a:gd name="connsiteY0" fmla="*/ 0 h 217394"/>
                  <a:gd name="connsiteX1" fmla="*/ 47512 w 47511"/>
                  <a:gd name="connsiteY1" fmla="*/ 0 h 217394"/>
                  <a:gd name="connsiteX2" fmla="*/ 47512 w 47511"/>
                  <a:gd name="connsiteY2" fmla="*/ 217394 h 217394"/>
                  <a:gd name="connsiteX3" fmla="*/ 0 w 47511"/>
                  <a:gd name="connsiteY3" fmla="*/ 217394 h 217394"/>
                  <a:gd name="connsiteX4" fmla="*/ 0 w 47511"/>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1" h="217394">
                    <a:moveTo>
                      <a:pt x="0" y="0"/>
                    </a:moveTo>
                    <a:lnTo>
                      <a:pt x="47512" y="0"/>
                    </a:lnTo>
                    <a:lnTo>
                      <a:pt x="47512" y="217394"/>
                    </a:lnTo>
                    <a:lnTo>
                      <a:pt x="0" y="217394"/>
                    </a:lnTo>
                    <a:lnTo>
                      <a:pt x="0" y="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52" name="Freeform 51"/>
              <p:cNvSpPr/>
              <p:nvPr/>
            </p:nvSpPr>
            <p:spPr>
              <a:xfrm>
                <a:off x="10634852" y="-918712"/>
                <a:ext cx="166157" cy="157143"/>
              </a:xfrm>
              <a:custGeom>
                <a:avLst/>
                <a:gdLst>
                  <a:gd name="connsiteX0" fmla="*/ 166157 w 166157"/>
                  <a:gd name="connsiteY0" fmla="*/ 3734 h 157143"/>
                  <a:gd name="connsiteX1" fmla="*/ 166157 w 166157"/>
                  <a:gd name="connsiteY1" fmla="*/ 153435 h 157143"/>
                  <a:gd name="connsiteX2" fmla="*/ 118640 w 166157"/>
                  <a:gd name="connsiteY2" fmla="*/ 153435 h 157143"/>
                  <a:gd name="connsiteX3" fmla="*/ 118640 w 166157"/>
                  <a:gd name="connsiteY3" fmla="*/ 132310 h 157143"/>
                  <a:gd name="connsiteX4" fmla="*/ 111185 w 166157"/>
                  <a:gd name="connsiteY4" fmla="*/ 142091 h 157143"/>
                  <a:gd name="connsiteX5" fmla="*/ 100472 w 166157"/>
                  <a:gd name="connsiteY5" fmla="*/ 149855 h 157143"/>
                  <a:gd name="connsiteX6" fmla="*/ 87271 w 166157"/>
                  <a:gd name="connsiteY6" fmla="*/ 155121 h 157143"/>
                  <a:gd name="connsiteX7" fmla="*/ 72985 w 166157"/>
                  <a:gd name="connsiteY7" fmla="*/ 157139 h 157143"/>
                  <a:gd name="connsiteX8" fmla="*/ 43325 w 166157"/>
                  <a:gd name="connsiteY8" fmla="*/ 151083 h 157143"/>
                  <a:gd name="connsiteX9" fmla="*/ 20188 w 166157"/>
                  <a:gd name="connsiteY9" fmla="*/ 134626 h 157143"/>
                  <a:gd name="connsiteX10" fmla="*/ 5279 w 166157"/>
                  <a:gd name="connsiteY10" fmla="*/ 109778 h 157143"/>
                  <a:gd name="connsiteX11" fmla="*/ 5279 w 166157"/>
                  <a:gd name="connsiteY11" fmla="*/ 47352 h 157143"/>
                  <a:gd name="connsiteX12" fmla="*/ 20188 w 166157"/>
                  <a:gd name="connsiteY12" fmla="*/ 22504 h 157143"/>
                  <a:gd name="connsiteX13" fmla="*/ 43325 w 166157"/>
                  <a:gd name="connsiteY13" fmla="*/ 6048 h 157143"/>
                  <a:gd name="connsiteX14" fmla="*/ 72992 w 166157"/>
                  <a:gd name="connsiteY14" fmla="*/ 5 h 157143"/>
                  <a:gd name="connsiteX15" fmla="*/ 87278 w 166157"/>
                  <a:gd name="connsiteY15" fmla="*/ 2023 h 157143"/>
                  <a:gd name="connsiteX16" fmla="*/ 100479 w 166157"/>
                  <a:gd name="connsiteY16" fmla="*/ 7460 h 157143"/>
                  <a:gd name="connsiteX17" fmla="*/ 111192 w 166157"/>
                  <a:gd name="connsiteY17" fmla="*/ 15533 h 157143"/>
                  <a:gd name="connsiteX18" fmla="*/ 118646 w 166157"/>
                  <a:gd name="connsiteY18" fmla="*/ 25159 h 157143"/>
                  <a:gd name="connsiteX19" fmla="*/ 118646 w 166157"/>
                  <a:gd name="connsiteY19" fmla="*/ 3734 h 157143"/>
                  <a:gd name="connsiteX20" fmla="*/ 166157 w 166157"/>
                  <a:gd name="connsiteY20" fmla="*/ 3734 h 157143"/>
                  <a:gd name="connsiteX21" fmla="*/ 82924 w 166157"/>
                  <a:gd name="connsiteY21" fmla="*/ 116785 h 157143"/>
                  <a:gd name="connsiteX22" fmla="*/ 97520 w 166157"/>
                  <a:gd name="connsiteY22" fmla="*/ 113682 h 157143"/>
                  <a:gd name="connsiteX23" fmla="*/ 108710 w 166157"/>
                  <a:gd name="connsiteY23" fmla="*/ 105454 h 157143"/>
                  <a:gd name="connsiteX24" fmla="*/ 116010 w 166157"/>
                  <a:gd name="connsiteY24" fmla="*/ 93339 h 157143"/>
                  <a:gd name="connsiteX25" fmla="*/ 118643 w 166157"/>
                  <a:gd name="connsiteY25" fmla="*/ 78588 h 157143"/>
                  <a:gd name="connsiteX26" fmla="*/ 108704 w 166157"/>
                  <a:gd name="connsiteY26" fmla="*/ 51877 h 157143"/>
                  <a:gd name="connsiteX27" fmla="*/ 97514 w 166157"/>
                  <a:gd name="connsiteY27" fmla="*/ 43491 h 157143"/>
                  <a:gd name="connsiteX28" fmla="*/ 82918 w 166157"/>
                  <a:gd name="connsiteY28" fmla="*/ 40388 h 157143"/>
                  <a:gd name="connsiteX29" fmla="*/ 68321 w 166157"/>
                  <a:gd name="connsiteY29" fmla="*/ 43491 h 157143"/>
                  <a:gd name="connsiteX30" fmla="*/ 57131 w 166157"/>
                  <a:gd name="connsiteY30" fmla="*/ 51877 h 157143"/>
                  <a:gd name="connsiteX31" fmla="*/ 47195 w 166157"/>
                  <a:gd name="connsiteY31" fmla="*/ 78588 h 157143"/>
                  <a:gd name="connsiteX32" fmla="*/ 49829 w 166157"/>
                  <a:gd name="connsiteY32" fmla="*/ 93339 h 157143"/>
                  <a:gd name="connsiteX33" fmla="*/ 57125 w 166157"/>
                  <a:gd name="connsiteY33" fmla="*/ 105454 h 157143"/>
                  <a:gd name="connsiteX34" fmla="*/ 68315 w 166157"/>
                  <a:gd name="connsiteY34" fmla="*/ 113682 h 157143"/>
                  <a:gd name="connsiteX35" fmla="*/ 82924 w 166157"/>
                  <a:gd name="connsiteY35" fmla="*/ 116785 h 15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157" h="157143">
                    <a:moveTo>
                      <a:pt x="166157" y="3734"/>
                    </a:moveTo>
                    <a:lnTo>
                      <a:pt x="166157" y="153435"/>
                    </a:lnTo>
                    <a:lnTo>
                      <a:pt x="118640" y="153435"/>
                    </a:lnTo>
                    <a:lnTo>
                      <a:pt x="118640" y="132310"/>
                    </a:lnTo>
                    <a:cubicBezTo>
                      <a:pt x="116690" y="135945"/>
                      <a:pt x="114174" y="139248"/>
                      <a:pt x="111185" y="142091"/>
                    </a:cubicBezTo>
                    <a:cubicBezTo>
                      <a:pt x="107990" y="145161"/>
                      <a:pt x="104385" y="147774"/>
                      <a:pt x="100472" y="149855"/>
                    </a:cubicBezTo>
                    <a:cubicBezTo>
                      <a:pt x="96277" y="152086"/>
                      <a:pt x="91850" y="153851"/>
                      <a:pt x="87271" y="155121"/>
                    </a:cubicBezTo>
                    <a:cubicBezTo>
                      <a:pt x="82625" y="156448"/>
                      <a:pt x="77817" y="157127"/>
                      <a:pt x="72985" y="157139"/>
                    </a:cubicBezTo>
                    <a:cubicBezTo>
                      <a:pt x="62780" y="157255"/>
                      <a:pt x="52668" y="155190"/>
                      <a:pt x="43325" y="151083"/>
                    </a:cubicBezTo>
                    <a:cubicBezTo>
                      <a:pt x="34572" y="147230"/>
                      <a:pt x="26700" y="141630"/>
                      <a:pt x="20188" y="134626"/>
                    </a:cubicBezTo>
                    <a:cubicBezTo>
                      <a:pt x="13607" y="127423"/>
                      <a:pt x="8538" y="118975"/>
                      <a:pt x="5279" y="109778"/>
                    </a:cubicBezTo>
                    <a:cubicBezTo>
                      <a:pt x="-1760" y="89564"/>
                      <a:pt x="-1760" y="67566"/>
                      <a:pt x="5279" y="47352"/>
                    </a:cubicBezTo>
                    <a:cubicBezTo>
                      <a:pt x="8538" y="38155"/>
                      <a:pt x="13607" y="29707"/>
                      <a:pt x="20188" y="22504"/>
                    </a:cubicBezTo>
                    <a:cubicBezTo>
                      <a:pt x="26700" y="15500"/>
                      <a:pt x="34572" y="9901"/>
                      <a:pt x="43325" y="6048"/>
                    </a:cubicBezTo>
                    <a:cubicBezTo>
                      <a:pt x="52671" y="1944"/>
                      <a:pt x="62785" y="-116"/>
                      <a:pt x="72992" y="5"/>
                    </a:cubicBezTo>
                    <a:cubicBezTo>
                      <a:pt x="77824" y="16"/>
                      <a:pt x="82632" y="695"/>
                      <a:pt x="87278" y="2023"/>
                    </a:cubicBezTo>
                    <a:cubicBezTo>
                      <a:pt x="91879" y="3305"/>
                      <a:pt x="96311" y="5130"/>
                      <a:pt x="100479" y="7460"/>
                    </a:cubicBezTo>
                    <a:cubicBezTo>
                      <a:pt x="104401" y="9650"/>
                      <a:pt x="108005" y="12366"/>
                      <a:pt x="111192" y="15533"/>
                    </a:cubicBezTo>
                    <a:cubicBezTo>
                      <a:pt x="114103" y="18388"/>
                      <a:pt x="116611" y="21626"/>
                      <a:pt x="118646" y="25159"/>
                    </a:cubicBezTo>
                    <a:lnTo>
                      <a:pt x="118646" y="3734"/>
                    </a:lnTo>
                    <a:lnTo>
                      <a:pt x="166157" y="3734"/>
                    </a:lnTo>
                    <a:close/>
                    <a:moveTo>
                      <a:pt x="82924" y="116785"/>
                    </a:moveTo>
                    <a:cubicBezTo>
                      <a:pt x="87961" y="116862"/>
                      <a:pt x="92950" y="115801"/>
                      <a:pt x="97520" y="113682"/>
                    </a:cubicBezTo>
                    <a:cubicBezTo>
                      <a:pt x="101754" y="111701"/>
                      <a:pt x="105557" y="108904"/>
                      <a:pt x="108710" y="105454"/>
                    </a:cubicBezTo>
                    <a:cubicBezTo>
                      <a:pt x="111891" y="101916"/>
                      <a:pt x="114368" y="97805"/>
                      <a:pt x="116010" y="93339"/>
                    </a:cubicBezTo>
                    <a:cubicBezTo>
                      <a:pt x="117777" y="88623"/>
                      <a:pt x="118670" y="83625"/>
                      <a:pt x="118643" y="78588"/>
                    </a:cubicBezTo>
                    <a:cubicBezTo>
                      <a:pt x="118715" y="68768"/>
                      <a:pt x="115178" y="59262"/>
                      <a:pt x="108704" y="51877"/>
                    </a:cubicBezTo>
                    <a:cubicBezTo>
                      <a:pt x="105584" y="48349"/>
                      <a:pt x="101776" y="45495"/>
                      <a:pt x="97514" y="43491"/>
                    </a:cubicBezTo>
                    <a:cubicBezTo>
                      <a:pt x="92920" y="41445"/>
                      <a:pt x="87947" y="40388"/>
                      <a:pt x="82918" y="40388"/>
                    </a:cubicBezTo>
                    <a:cubicBezTo>
                      <a:pt x="77888" y="40388"/>
                      <a:pt x="72915" y="41445"/>
                      <a:pt x="68321" y="43491"/>
                    </a:cubicBezTo>
                    <a:cubicBezTo>
                      <a:pt x="64060" y="45496"/>
                      <a:pt x="60252" y="48350"/>
                      <a:pt x="57131" y="51877"/>
                    </a:cubicBezTo>
                    <a:cubicBezTo>
                      <a:pt x="50660" y="59264"/>
                      <a:pt x="47124" y="68769"/>
                      <a:pt x="47195" y="78588"/>
                    </a:cubicBezTo>
                    <a:cubicBezTo>
                      <a:pt x="47165" y="83625"/>
                      <a:pt x="48058" y="88624"/>
                      <a:pt x="49829" y="93339"/>
                    </a:cubicBezTo>
                    <a:cubicBezTo>
                      <a:pt x="51470" y="97804"/>
                      <a:pt x="53945" y="101916"/>
                      <a:pt x="57125" y="105454"/>
                    </a:cubicBezTo>
                    <a:cubicBezTo>
                      <a:pt x="60279" y="108903"/>
                      <a:pt x="64082" y="111699"/>
                      <a:pt x="68315" y="113682"/>
                    </a:cubicBezTo>
                    <a:cubicBezTo>
                      <a:pt x="72889" y="115804"/>
                      <a:pt x="77883" y="116865"/>
                      <a:pt x="82924" y="116785"/>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3" name="Freeform 52"/>
              <p:cNvSpPr/>
              <p:nvPr/>
            </p:nvSpPr>
            <p:spPr>
              <a:xfrm>
                <a:off x="10811231" y="-982557"/>
                <a:ext cx="166461" cy="221117"/>
              </a:xfrm>
              <a:custGeom>
                <a:avLst/>
                <a:gdLst>
                  <a:gd name="connsiteX0" fmla="*/ 47521 w 166461"/>
                  <a:gd name="connsiteY0" fmla="*/ 217394 h 221117"/>
                  <a:gd name="connsiteX1" fmla="*/ 0 w 166461"/>
                  <a:gd name="connsiteY1" fmla="*/ 217394 h 221117"/>
                  <a:gd name="connsiteX2" fmla="*/ 0 w 166461"/>
                  <a:gd name="connsiteY2" fmla="*/ 0 h 221117"/>
                  <a:gd name="connsiteX3" fmla="*/ 47521 w 166461"/>
                  <a:gd name="connsiteY3" fmla="*/ 0 h 221117"/>
                  <a:gd name="connsiteX4" fmla="*/ 47521 w 166461"/>
                  <a:gd name="connsiteY4" fmla="*/ 89121 h 221117"/>
                  <a:gd name="connsiteX5" fmla="*/ 54976 w 166461"/>
                  <a:gd name="connsiteY5" fmla="*/ 79495 h 221117"/>
                  <a:gd name="connsiteX6" fmla="*/ 65837 w 166461"/>
                  <a:gd name="connsiteY6" fmla="*/ 71421 h 221117"/>
                  <a:gd name="connsiteX7" fmla="*/ 79037 w 166461"/>
                  <a:gd name="connsiteY7" fmla="*/ 65985 h 221117"/>
                  <a:gd name="connsiteX8" fmla="*/ 93479 w 166461"/>
                  <a:gd name="connsiteY8" fmla="*/ 63967 h 221117"/>
                  <a:gd name="connsiteX9" fmla="*/ 123139 w 166461"/>
                  <a:gd name="connsiteY9" fmla="*/ 70023 h 221117"/>
                  <a:gd name="connsiteX10" fmla="*/ 146273 w 166461"/>
                  <a:gd name="connsiteY10" fmla="*/ 86479 h 221117"/>
                  <a:gd name="connsiteX11" fmla="*/ 161190 w 166461"/>
                  <a:gd name="connsiteY11" fmla="*/ 111327 h 221117"/>
                  <a:gd name="connsiteX12" fmla="*/ 161190 w 166461"/>
                  <a:gd name="connsiteY12" fmla="*/ 173754 h 221117"/>
                  <a:gd name="connsiteX13" fmla="*/ 146273 w 166461"/>
                  <a:gd name="connsiteY13" fmla="*/ 198602 h 221117"/>
                  <a:gd name="connsiteX14" fmla="*/ 123139 w 166461"/>
                  <a:gd name="connsiteY14" fmla="*/ 215058 h 221117"/>
                  <a:gd name="connsiteX15" fmla="*/ 93479 w 166461"/>
                  <a:gd name="connsiteY15" fmla="*/ 221113 h 221117"/>
                  <a:gd name="connsiteX16" fmla="*/ 79037 w 166461"/>
                  <a:gd name="connsiteY16" fmla="*/ 219096 h 221117"/>
                  <a:gd name="connsiteX17" fmla="*/ 65837 w 166461"/>
                  <a:gd name="connsiteY17" fmla="*/ 213830 h 221117"/>
                  <a:gd name="connsiteX18" fmla="*/ 54976 w 166461"/>
                  <a:gd name="connsiteY18" fmla="*/ 206066 h 221117"/>
                  <a:gd name="connsiteX19" fmla="*/ 47521 w 166461"/>
                  <a:gd name="connsiteY19" fmla="*/ 196285 h 221117"/>
                  <a:gd name="connsiteX20" fmla="*/ 47521 w 166461"/>
                  <a:gd name="connsiteY20" fmla="*/ 217394 h 221117"/>
                  <a:gd name="connsiteX21" fmla="*/ 83549 w 166461"/>
                  <a:gd name="connsiteY21" fmla="*/ 180744 h 221117"/>
                  <a:gd name="connsiteX22" fmla="*/ 97837 w 166461"/>
                  <a:gd name="connsiteY22" fmla="*/ 177641 h 221117"/>
                  <a:gd name="connsiteX23" fmla="*/ 109027 w 166461"/>
                  <a:gd name="connsiteY23" fmla="*/ 169412 h 221117"/>
                  <a:gd name="connsiteX24" fmla="*/ 116327 w 166461"/>
                  <a:gd name="connsiteY24" fmla="*/ 157297 h 221117"/>
                  <a:gd name="connsiteX25" fmla="*/ 118960 w 166461"/>
                  <a:gd name="connsiteY25" fmla="*/ 142547 h 221117"/>
                  <a:gd name="connsiteX26" fmla="*/ 109020 w 166461"/>
                  <a:gd name="connsiteY26" fmla="*/ 115836 h 221117"/>
                  <a:gd name="connsiteX27" fmla="*/ 97830 w 166461"/>
                  <a:gd name="connsiteY27" fmla="*/ 107450 h 221117"/>
                  <a:gd name="connsiteX28" fmla="*/ 83549 w 166461"/>
                  <a:gd name="connsiteY28" fmla="*/ 104330 h 221117"/>
                  <a:gd name="connsiteX29" fmla="*/ 68799 w 166461"/>
                  <a:gd name="connsiteY29" fmla="*/ 107433 h 221117"/>
                  <a:gd name="connsiteX30" fmla="*/ 57464 w 166461"/>
                  <a:gd name="connsiteY30" fmla="*/ 115819 h 221117"/>
                  <a:gd name="connsiteX31" fmla="*/ 47525 w 166461"/>
                  <a:gd name="connsiteY31" fmla="*/ 142530 h 221117"/>
                  <a:gd name="connsiteX32" fmla="*/ 50158 w 166461"/>
                  <a:gd name="connsiteY32" fmla="*/ 157281 h 221117"/>
                  <a:gd name="connsiteX33" fmla="*/ 57458 w 166461"/>
                  <a:gd name="connsiteY33" fmla="*/ 169396 h 221117"/>
                  <a:gd name="connsiteX34" fmla="*/ 68792 w 166461"/>
                  <a:gd name="connsiteY34" fmla="*/ 177624 h 221117"/>
                  <a:gd name="connsiteX35" fmla="*/ 83549 w 166461"/>
                  <a:gd name="connsiteY35" fmla="*/ 180744 h 2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461" h="221117">
                    <a:moveTo>
                      <a:pt x="47521" y="217394"/>
                    </a:moveTo>
                    <a:lnTo>
                      <a:pt x="0" y="217394"/>
                    </a:lnTo>
                    <a:lnTo>
                      <a:pt x="0" y="0"/>
                    </a:lnTo>
                    <a:lnTo>
                      <a:pt x="47521" y="0"/>
                    </a:lnTo>
                    <a:lnTo>
                      <a:pt x="47521" y="89121"/>
                    </a:lnTo>
                    <a:cubicBezTo>
                      <a:pt x="49557" y="85588"/>
                      <a:pt x="52065" y="82349"/>
                      <a:pt x="54976" y="79495"/>
                    </a:cubicBezTo>
                    <a:cubicBezTo>
                      <a:pt x="58195" y="76301"/>
                      <a:pt x="61852" y="73583"/>
                      <a:pt x="65837" y="71421"/>
                    </a:cubicBezTo>
                    <a:cubicBezTo>
                      <a:pt x="70022" y="69126"/>
                      <a:pt x="74449" y="67303"/>
                      <a:pt x="79037" y="65985"/>
                    </a:cubicBezTo>
                    <a:cubicBezTo>
                      <a:pt x="83732" y="64636"/>
                      <a:pt x="88594" y="63956"/>
                      <a:pt x="93479" y="63967"/>
                    </a:cubicBezTo>
                    <a:cubicBezTo>
                      <a:pt x="103684" y="63851"/>
                      <a:pt x="113796" y="65916"/>
                      <a:pt x="123139" y="70023"/>
                    </a:cubicBezTo>
                    <a:cubicBezTo>
                      <a:pt x="131891" y="73876"/>
                      <a:pt x="139768" y="79476"/>
                      <a:pt x="146273" y="86479"/>
                    </a:cubicBezTo>
                    <a:cubicBezTo>
                      <a:pt x="152855" y="93683"/>
                      <a:pt x="157923" y="102132"/>
                      <a:pt x="161190" y="111327"/>
                    </a:cubicBezTo>
                    <a:cubicBezTo>
                      <a:pt x="168219" y="131541"/>
                      <a:pt x="168219" y="153540"/>
                      <a:pt x="161190" y="173754"/>
                    </a:cubicBezTo>
                    <a:cubicBezTo>
                      <a:pt x="157923" y="182948"/>
                      <a:pt x="152855" y="191398"/>
                      <a:pt x="146273" y="198602"/>
                    </a:cubicBezTo>
                    <a:cubicBezTo>
                      <a:pt x="139768" y="205604"/>
                      <a:pt x="131891" y="211204"/>
                      <a:pt x="123139" y="215058"/>
                    </a:cubicBezTo>
                    <a:cubicBezTo>
                      <a:pt x="113796" y="219165"/>
                      <a:pt x="103684" y="221229"/>
                      <a:pt x="93479" y="221113"/>
                    </a:cubicBezTo>
                    <a:cubicBezTo>
                      <a:pt x="88594" y="221125"/>
                      <a:pt x="83732" y="220445"/>
                      <a:pt x="79037" y="219096"/>
                    </a:cubicBezTo>
                    <a:cubicBezTo>
                      <a:pt x="74471" y="217791"/>
                      <a:pt x="70048" y="216027"/>
                      <a:pt x="65837" y="213830"/>
                    </a:cubicBezTo>
                    <a:cubicBezTo>
                      <a:pt x="61863" y="211777"/>
                      <a:pt x="58205" y="209162"/>
                      <a:pt x="54976" y="206066"/>
                    </a:cubicBezTo>
                    <a:cubicBezTo>
                      <a:pt x="51987" y="203222"/>
                      <a:pt x="49471" y="199921"/>
                      <a:pt x="47521" y="196285"/>
                    </a:cubicBezTo>
                    <a:lnTo>
                      <a:pt x="47521" y="217394"/>
                    </a:lnTo>
                    <a:close/>
                    <a:moveTo>
                      <a:pt x="83549" y="180744"/>
                    </a:moveTo>
                    <a:cubicBezTo>
                      <a:pt x="88485" y="180798"/>
                      <a:pt x="93369" y="179738"/>
                      <a:pt x="97837" y="177641"/>
                    </a:cubicBezTo>
                    <a:cubicBezTo>
                      <a:pt x="102071" y="175659"/>
                      <a:pt x="105873" y="172863"/>
                      <a:pt x="109027" y="169412"/>
                    </a:cubicBezTo>
                    <a:cubicBezTo>
                      <a:pt x="112207" y="165875"/>
                      <a:pt x="114685" y="161763"/>
                      <a:pt x="116327" y="157297"/>
                    </a:cubicBezTo>
                    <a:cubicBezTo>
                      <a:pt x="118094" y="152582"/>
                      <a:pt x="118985" y="147583"/>
                      <a:pt x="118960" y="142547"/>
                    </a:cubicBezTo>
                    <a:cubicBezTo>
                      <a:pt x="119031" y="132726"/>
                      <a:pt x="115494" y="123221"/>
                      <a:pt x="109020" y="115836"/>
                    </a:cubicBezTo>
                    <a:cubicBezTo>
                      <a:pt x="105900" y="112308"/>
                      <a:pt x="102093" y="109454"/>
                      <a:pt x="97830" y="107450"/>
                    </a:cubicBezTo>
                    <a:cubicBezTo>
                      <a:pt x="93365" y="105351"/>
                      <a:pt x="88483" y="104284"/>
                      <a:pt x="83549" y="104330"/>
                    </a:cubicBezTo>
                    <a:cubicBezTo>
                      <a:pt x="78464" y="104267"/>
                      <a:pt x="73428" y="105327"/>
                      <a:pt x="68799" y="107433"/>
                    </a:cubicBezTo>
                    <a:cubicBezTo>
                      <a:pt x="64478" y="109408"/>
                      <a:pt x="60616" y="112264"/>
                      <a:pt x="57464" y="115819"/>
                    </a:cubicBezTo>
                    <a:cubicBezTo>
                      <a:pt x="50990" y="123205"/>
                      <a:pt x="47453" y="132710"/>
                      <a:pt x="47525" y="142530"/>
                    </a:cubicBezTo>
                    <a:cubicBezTo>
                      <a:pt x="47497" y="147567"/>
                      <a:pt x="48389" y="152565"/>
                      <a:pt x="50158" y="157281"/>
                    </a:cubicBezTo>
                    <a:cubicBezTo>
                      <a:pt x="51797" y="161748"/>
                      <a:pt x="54275" y="165859"/>
                      <a:pt x="57458" y="169396"/>
                    </a:cubicBezTo>
                    <a:cubicBezTo>
                      <a:pt x="60644" y="172873"/>
                      <a:pt x="64499" y="175671"/>
                      <a:pt x="68792" y="177624"/>
                    </a:cubicBezTo>
                    <a:cubicBezTo>
                      <a:pt x="73421" y="179740"/>
                      <a:pt x="78460" y="180806"/>
                      <a:pt x="83549" y="180744"/>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4" name="Freeform 53"/>
              <p:cNvSpPr/>
              <p:nvPr/>
            </p:nvSpPr>
            <p:spPr>
              <a:xfrm>
                <a:off x="10980956" y="-918926"/>
                <a:ext cx="134192" cy="157796"/>
              </a:xfrm>
              <a:custGeom>
                <a:avLst/>
                <a:gdLst>
                  <a:gd name="connsiteX0" fmla="*/ 86030 w 134192"/>
                  <a:gd name="connsiteY0" fmla="*/ 65556 h 157796"/>
                  <a:gd name="connsiteX1" fmla="*/ 104661 w 134192"/>
                  <a:gd name="connsiteY1" fmla="*/ 71612 h 157796"/>
                  <a:gd name="connsiteX2" fmla="*/ 119882 w 134192"/>
                  <a:gd name="connsiteY2" fmla="*/ 79689 h 157796"/>
                  <a:gd name="connsiteX3" fmla="*/ 130283 w 134192"/>
                  <a:gd name="connsiteY3" fmla="*/ 91645 h 157796"/>
                  <a:gd name="connsiteX4" fmla="*/ 134169 w 134192"/>
                  <a:gd name="connsiteY4" fmla="*/ 109658 h 157796"/>
                  <a:gd name="connsiteX5" fmla="*/ 128883 w 134192"/>
                  <a:gd name="connsiteY5" fmla="*/ 132176 h 157796"/>
                  <a:gd name="connsiteX6" fmla="*/ 114290 w 134192"/>
                  <a:gd name="connsiteY6" fmla="*/ 147086 h 157796"/>
                  <a:gd name="connsiteX7" fmla="*/ 92707 w 134192"/>
                  <a:gd name="connsiteY7" fmla="*/ 155313 h 157796"/>
                  <a:gd name="connsiteX8" fmla="*/ 66456 w 134192"/>
                  <a:gd name="connsiteY8" fmla="*/ 157794 h 157796"/>
                  <a:gd name="connsiteX9" fmla="*/ 15992 w 134192"/>
                  <a:gd name="connsiteY9" fmla="*/ 143820 h 157796"/>
                  <a:gd name="connsiteX10" fmla="*/ 0 w 134192"/>
                  <a:gd name="connsiteY10" fmla="*/ 103753 h 157796"/>
                  <a:gd name="connsiteX11" fmla="*/ 44101 w 134192"/>
                  <a:gd name="connsiteY11" fmla="*/ 103753 h 157796"/>
                  <a:gd name="connsiteX12" fmla="*/ 50778 w 134192"/>
                  <a:gd name="connsiteY12" fmla="*/ 120680 h 157796"/>
                  <a:gd name="connsiteX13" fmla="*/ 68018 w 134192"/>
                  <a:gd name="connsiteY13" fmla="*/ 125805 h 157796"/>
                  <a:gd name="connsiteX14" fmla="*/ 82144 w 134192"/>
                  <a:gd name="connsiteY14" fmla="*/ 122546 h 157796"/>
                  <a:gd name="connsiteX15" fmla="*/ 86373 w 134192"/>
                  <a:gd name="connsiteY15" fmla="*/ 117953 h 157796"/>
                  <a:gd name="connsiteX16" fmla="*/ 87582 w 134192"/>
                  <a:gd name="connsiteY16" fmla="*/ 111831 h 157796"/>
                  <a:gd name="connsiteX17" fmla="*/ 85249 w 134192"/>
                  <a:gd name="connsiteY17" fmla="*/ 104843 h 157796"/>
                  <a:gd name="connsiteX18" fmla="*/ 78105 w 134192"/>
                  <a:gd name="connsiteY18" fmla="*/ 99874 h 157796"/>
                  <a:gd name="connsiteX19" fmla="*/ 65684 w 134192"/>
                  <a:gd name="connsiteY19" fmla="*/ 95213 h 157796"/>
                  <a:gd name="connsiteX20" fmla="*/ 47520 w 134192"/>
                  <a:gd name="connsiteY20" fmla="*/ 89470 h 157796"/>
                  <a:gd name="connsiteX21" fmla="*/ 29813 w 134192"/>
                  <a:gd name="connsiteY21" fmla="*/ 83415 h 157796"/>
                  <a:gd name="connsiteX22" fmla="*/ 15059 w 134192"/>
                  <a:gd name="connsiteY22" fmla="*/ 75493 h 157796"/>
                  <a:gd name="connsiteX23" fmla="*/ 4972 w 134192"/>
                  <a:gd name="connsiteY23" fmla="*/ 63690 h 157796"/>
                  <a:gd name="connsiteX24" fmla="*/ 1238 w 134192"/>
                  <a:gd name="connsiteY24" fmla="*/ 45675 h 157796"/>
                  <a:gd name="connsiteX25" fmla="*/ 19098 w 134192"/>
                  <a:gd name="connsiteY25" fmla="*/ 11203 h 157796"/>
                  <a:gd name="connsiteX26" fmla="*/ 67389 w 134192"/>
                  <a:gd name="connsiteY26" fmla="*/ 13 h 157796"/>
                  <a:gd name="connsiteX27" fmla="*/ 95812 w 134192"/>
                  <a:gd name="connsiteY27" fmla="*/ 3897 h 157796"/>
                  <a:gd name="connsiteX28" fmla="*/ 115995 w 134192"/>
                  <a:gd name="connsiteY28" fmla="*/ 14610 h 157796"/>
                  <a:gd name="connsiteX29" fmla="*/ 127959 w 134192"/>
                  <a:gd name="connsiteY29" fmla="*/ 30762 h 157796"/>
                  <a:gd name="connsiteX30" fmla="*/ 131997 w 134192"/>
                  <a:gd name="connsiteY30" fmla="*/ 50638 h 157796"/>
                  <a:gd name="connsiteX31" fmla="*/ 85096 w 134192"/>
                  <a:gd name="connsiteY31" fmla="*/ 50638 h 157796"/>
                  <a:gd name="connsiteX32" fmla="*/ 80286 w 134192"/>
                  <a:gd name="connsiteY32" fmla="*/ 36196 h 157796"/>
                  <a:gd name="connsiteX33" fmla="*/ 73447 w 134192"/>
                  <a:gd name="connsiteY33" fmla="*/ 32079 h 157796"/>
                  <a:gd name="connsiteX34" fmla="*/ 65532 w 134192"/>
                  <a:gd name="connsiteY34" fmla="*/ 31072 h 157796"/>
                  <a:gd name="connsiteX35" fmla="*/ 53111 w 134192"/>
                  <a:gd name="connsiteY35" fmla="*/ 34333 h 157796"/>
                  <a:gd name="connsiteX36" fmla="*/ 49063 w 134192"/>
                  <a:gd name="connsiteY36" fmla="*/ 38645 h 157796"/>
                  <a:gd name="connsiteX37" fmla="*/ 47825 w 134192"/>
                  <a:gd name="connsiteY37" fmla="*/ 44427 h 157796"/>
                  <a:gd name="connsiteX38" fmla="*/ 50311 w 134192"/>
                  <a:gd name="connsiteY38" fmla="*/ 51105 h 157796"/>
                  <a:gd name="connsiteX39" fmla="*/ 57607 w 134192"/>
                  <a:gd name="connsiteY39" fmla="*/ 55920 h 157796"/>
                  <a:gd name="connsiteX40" fmla="*/ 69571 w 134192"/>
                  <a:gd name="connsiteY40" fmla="*/ 60268 h 157796"/>
                  <a:gd name="connsiteX41" fmla="*/ 86030 w 134192"/>
                  <a:gd name="connsiteY41" fmla="*/ 65556 h 15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4192" h="157796">
                    <a:moveTo>
                      <a:pt x="86030" y="65556"/>
                    </a:moveTo>
                    <a:cubicBezTo>
                      <a:pt x="92650" y="67419"/>
                      <a:pt x="98860" y="69438"/>
                      <a:pt x="104661" y="71612"/>
                    </a:cubicBezTo>
                    <a:cubicBezTo>
                      <a:pt x="110080" y="73587"/>
                      <a:pt x="115205" y="76305"/>
                      <a:pt x="119882" y="79689"/>
                    </a:cubicBezTo>
                    <a:cubicBezTo>
                      <a:pt x="124187" y="82857"/>
                      <a:pt x="127740" y="86941"/>
                      <a:pt x="130283" y="91645"/>
                    </a:cubicBezTo>
                    <a:cubicBezTo>
                      <a:pt x="133055" y="97233"/>
                      <a:pt x="134388" y="103424"/>
                      <a:pt x="134169" y="109658"/>
                    </a:cubicBezTo>
                    <a:cubicBezTo>
                      <a:pt x="134426" y="117499"/>
                      <a:pt x="132598" y="125268"/>
                      <a:pt x="128883" y="132176"/>
                    </a:cubicBezTo>
                    <a:cubicBezTo>
                      <a:pt x="125349" y="138298"/>
                      <a:pt x="120329" y="143426"/>
                      <a:pt x="114290" y="147086"/>
                    </a:cubicBezTo>
                    <a:cubicBezTo>
                      <a:pt x="107642" y="151086"/>
                      <a:pt x="100327" y="153872"/>
                      <a:pt x="92707" y="155313"/>
                    </a:cubicBezTo>
                    <a:cubicBezTo>
                      <a:pt x="84058" y="157011"/>
                      <a:pt x="75267" y="157842"/>
                      <a:pt x="66456" y="157794"/>
                    </a:cubicBezTo>
                    <a:cubicBezTo>
                      <a:pt x="45129" y="157794"/>
                      <a:pt x="28308" y="153137"/>
                      <a:pt x="15992" y="143820"/>
                    </a:cubicBezTo>
                    <a:cubicBezTo>
                      <a:pt x="3667" y="134503"/>
                      <a:pt x="0" y="121148"/>
                      <a:pt x="0" y="103753"/>
                    </a:cubicBezTo>
                    <a:lnTo>
                      <a:pt x="44101" y="103753"/>
                    </a:lnTo>
                    <a:cubicBezTo>
                      <a:pt x="44101" y="111627"/>
                      <a:pt x="46330" y="117268"/>
                      <a:pt x="50778" y="120680"/>
                    </a:cubicBezTo>
                    <a:cubicBezTo>
                      <a:pt x="55788" y="124271"/>
                      <a:pt x="61855" y="126075"/>
                      <a:pt x="68018" y="125805"/>
                    </a:cubicBezTo>
                    <a:cubicBezTo>
                      <a:pt x="72933" y="126016"/>
                      <a:pt x="77819" y="124890"/>
                      <a:pt x="82144" y="122546"/>
                    </a:cubicBezTo>
                    <a:cubicBezTo>
                      <a:pt x="83953" y="121433"/>
                      <a:pt x="85411" y="119844"/>
                      <a:pt x="86373" y="117953"/>
                    </a:cubicBezTo>
                    <a:cubicBezTo>
                      <a:pt x="87325" y="116063"/>
                      <a:pt x="87744" y="113943"/>
                      <a:pt x="87582" y="111831"/>
                    </a:cubicBezTo>
                    <a:cubicBezTo>
                      <a:pt x="87706" y="109292"/>
                      <a:pt x="86877" y="106800"/>
                      <a:pt x="85249" y="104843"/>
                    </a:cubicBezTo>
                    <a:cubicBezTo>
                      <a:pt x="83220" y="102739"/>
                      <a:pt x="80791" y="101051"/>
                      <a:pt x="78105" y="99874"/>
                    </a:cubicBezTo>
                    <a:cubicBezTo>
                      <a:pt x="74085" y="98014"/>
                      <a:pt x="69933" y="96456"/>
                      <a:pt x="65684" y="95213"/>
                    </a:cubicBezTo>
                    <a:cubicBezTo>
                      <a:pt x="60608" y="93660"/>
                      <a:pt x="54550" y="91745"/>
                      <a:pt x="47520" y="89470"/>
                    </a:cubicBezTo>
                    <a:cubicBezTo>
                      <a:pt x="41310" y="87605"/>
                      <a:pt x="35404" y="85586"/>
                      <a:pt x="29813" y="83415"/>
                    </a:cubicBezTo>
                    <a:cubicBezTo>
                      <a:pt x="24574" y="81429"/>
                      <a:pt x="19612" y="78766"/>
                      <a:pt x="15059" y="75493"/>
                    </a:cubicBezTo>
                    <a:cubicBezTo>
                      <a:pt x="10820" y="72398"/>
                      <a:pt x="7372" y="68357"/>
                      <a:pt x="4972" y="63690"/>
                    </a:cubicBezTo>
                    <a:cubicBezTo>
                      <a:pt x="2295" y="58072"/>
                      <a:pt x="1019" y="51893"/>
                      <a:pt x="1238" y="45675"/>
                    </a:cubicBezTo>
                    <a:cubicBezTo>
                      <a:pt x="1238" y="30147"/>
                      <a:pt x="7191" y="18656"/>
                      <a:pt x="19098" y="11203"/>
                    </a:cubicBezTo>
                    <a:cubicBezTo>
                      <a:pt x="31004" y="3750"/>
                      <a:pt x="47101" y="20"/>
                      <a:pt x="67389" y="13"/>
                    </a:cubicBezTo>
                    <a:cubicBezTo>
                      <a:pt x="77010" y="-148"/>
                      <a:pt x="86592" y="1162"/>
                      <a:pt x="95812" y="3897"/>
                    </a:cubicBezTo>
                    <a:cubicBezTo>
                      <a:pt x="103194" y="6061"/>
                      <a:pt x="110061" y="9706"/>
                      <a:pt x="115995" y="14610"/>
                    </a:cubicBezTo>
                    <a:cubicBezTo>
                      <a:pt x="121168" y="19012"/>
                      <a:pt x="125254" y="24537"/>
                      <a:pt x="127959" y="30762"/>
                    </a:cubicBezTo>
                    <a:cubicBezTo>
                      <a:pt x="130654" y="37037"/>
                      <a:pt x="132036" y="43805"/>
                      <a:pt x="131997" y="50638"/>
                    </a:cubicBezTo>
                    <a:lnTo>
                      <a:pt x="85096" y="50638"/>
                    </a:lnTo>
                    <a:cubicBezTo>
                      <a:pt x="85430" y="45382"/>
                      <a:pt x="83696" y="40204"/>
                      <a:pt x="80286" y="36196"/>
                    </a:cubicBezTo>
                    <a:cubicBezTo>
                      <a:pt x="78315" y="34364"/>
                      <a:pt x="75990" y="32961"/>
                      <a:pt x="73447" y="32079"/>
                    </a:cubicBezTo>
                    <a:cubicBezTo>
                      <a:pt x="70904" y="31197"/>
                      <a:pt x="68208" y="30854"/>
                      <a:pt x="65532" y="31072"/>
                    </a:cubicBezTo>
                    <a:cubicBezTo>
                      <a:pt x="61160" y="30965"/>
                      <a:pt x="56855" y="32096"/>
                      <a:pt x="53111" y="34333"/>
                    </a:cubicBezTo>
                    <a:cubicBezTo>
                      <a:pt x="51387" y="35375"/>
                      <a:pt x="49997" y="36866"/>
                      <a:pt x="49063" y="38645"/>
                    </a:cubicBezTo>
                    <a:cubicBezTo>
                      <a:pt x="48130" y="40424"/>
                      <a:pt x="47701" y="42423"/>
                      <a:pt x="47825" y="44427"/>
                    </a:cubicBezTo>
                    <a:cubicBezTo>
                      <a:pt x="47739" y="46894"/>
                      <a:pt x="48635" y="49295"/>
                      <a:pt x="50311" y="51105"/>
                    </a:cubicBezTo>
                    <a:cubicBezTo>
                      <a:pt x="52407" y="53166"/>
                      <a:pt x="54893" y="54802"/>
                      <a:pt x="57607" y="55920"/>
                    </a:cubicBezTo>
                    <a:cubicBezTo>
                      <a:pt x="61503" y="57620"/>
                      <a:pt x="65494" y="59072"/>
                      <a:pt x="69571" y="60268"/>
                    </a:cubicBezTo>
                    <a:cubicBezTo>
                      <a:pt x="74324" y="61727"/>
                      <a:pt x="79810" y="63489"/>
                      <a:pt x="86030" y="65556"/>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grpSp>
        <p:sp>
          <p:nvSpPr>
            <p:cNvPr id="46" name="Oval 45"/>
            <p:cNvSpPr/>
            <p:nvPr/>
          </p:nvSpPr>
          <p:spPr>
            <a:xfrm>
              <a:off x="717822" y="2700763"/>
              <a:ext cx="123412" cy="123412"/>
            </a:xfrm>
            <a:prstGeom prst="ellipse">
              <a:avLst/>
            </a:prstGeom>
            <a:solidFill>
              <a:srgbClr val="2E0058">
                <a:lumMod val="50000"/>
                <a:lumOff val="50000"/>
              </a:srgbClr>
            </a:solidFill>
            <a:ln w="12700" cap="flat" cmpd="sng" algn="ctr">
              <a:noFill/>
              <a:prstDash val="solid"/>
              <a:miter lim="800000"/>
            </a:ln>
            <a:effectLst/>
          </p:spPr>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0" cap="none" spc="0" normalizeH="0" baseline="0" noProof="0" dirty="0" err="1">
                <a:ln>
                  <a:noFill/>
                </a:ln>
                <a:solidFill>
                  <a:srgbClr val="FFFFFF"/>
                </a:solidFill>
                <a:effectLst/>
                <a:uLnTx/>
                <a:uFillTx/>
                <a:latin typeface="Amazon Ember"/>
                <a:ea typeface="+mn-ea"/>
                <a:cs typeface="+mn-cs"/>
              </a:endParaRPr>
            </a:p>
          </p:txBody>
        </p:sp>
      </p:grpSp>
      <p:grpSp>
        <p:nvGrpSpPr>
          <p:cNvPr id="55" name="Group 54"/>
          <p:cNvGrpSpPr/>
          <p:nvPr/>
        </p:nvGrpSpPr>
        <p:grpSpPr>
          <a:xfrm>
            <a:off x="8770362" y="2252105"/>
            <a:ext cx="1460023" cy="2142434"/>
            <a:chOff x="7681227" y="2714019"/>
            <a:chExt cx="1460023" cy="2142434"/>
          </a:xfrm>
        </p:grpSpPr>
        <p:sp>
          <p:nvSpPr>
            <p:cNvPr id="56" name="TextBox 55"/>
            <p:cNvSpPr txBox="1"/>
            <p:nvPr/>
          </p:nvSpPr>
          <p:spPr>
            <a:xfrm>
              <a:off x="7681227" y="3894010"/>
              <a:ext cx="1460023" cy="962443"/>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Mistral Large</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Mistral 7B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err="1">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Mixtral</a:t>
              </a: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8x7B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7" name="Oval 56"/>
            <p:cNvSpPr/>
            <p:nvPr/>
          </p:nvSpPr>
          <p:spPr>
            <a:xfrm rot="10800000">
              <a:off x="8349533" y="2714019"/>
              <a:ext cx="123412" cy="123412"/>
            </a:xfrm>
            <a:prstGeom prst="ellipse">
              <a:avLst/>
            </a:prstGeom>
            <a:solidFill>
              <a:srgbClr val="4BE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pic>
        <p:nvPicPr>
          <p:cNvPr id="58" name="Picture 2" descr="Mistral AI: A Multilingual LLM Model | Medium"/>
          <p:cNvPicPr>
            <a:picLocks noChangeAspect="1" noChangeArrowheads="1"/>
          </p:cNvPicPr>
          <p:nvPr/>
        </p:nvPicPr>
        <p:blipFill>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090031" y="1844613"/>
            <a:ext cx="830094" cy="27432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8770361" y="2679415"/>
            <a:ext cx="1588355" cy="738664"/>
          </a:xfrm>
          <a:prstGeom prst="rect">
            <a:avLst/>
          </a:prstGeom>
          <a:noFill/>
        </p:spPr>
        <p:txBody>
          <a:bodyPr wrap="square" lIns="0" tIns="0" rIns="0" bIns="0">
            <a:spAutoFit/>
          </a:bodyPr>
          <a:lstStyle>
            <a:defPPr>
              <a:defRPr lang="en-US"/>
            </a:defPPr>
            <a:lvl1pPr>
              <a:defRPr sz="1400"/>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a:t>
            </a: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summarization, Q&amp;A, text classification, text completion, code generation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pic>
        <p:nvPicPr>
          <p:cNvPr id="60" name="Graphic 59"/>
          <p:cNvPicPr/>
          <p:nvPr/>
        </p:nvPicPr>
        <p:blipFill>
          <a:blip r:embed="rId8">
            <a:extLst>
              <a:ext uri="{96DAC541-7B7A-43D3-8B79-37D633B846F1}">
                <asvg:svgBlip xmlns:asvg="http://schemas.microsoft.com/office/drawing/2016/SVG/main" r:embed="rId9"/>
              </a:ext>
            </a:extLst>
          </a:blip>
          <a:srcRect t="756" b="756"/>
          <a:stretch>
            <a:fillRect/>
          </a:stretch>
        </p:blipFill>
        <p:spPr>
          <a:xfrm>
            <a:off x="3132111" y="405826"/>
            <a:ext cx="605646" cy="61943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2"/>
          <p:cNvSpPr>
            <a:spLocks noGrp="1"/>
          </p:cNvSpPr>
          <p:nvPr/>
        </p:nvSpPr>
        <p:spPr>
          <a:xfrm>
            <a:off x="425038" y="342900"/>
            <a:ext cx="11424061" cy="64717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solidFill>
                  <a:schemeClr val="bg1"/>
                </a:solidFill>
              </a:rPr>
              <a:t>How does a foundation model work?</a:t>
            </a:r>
            <a:endParaRPr lang="en-US" dirty="0">
              <a:solidFill>
                <a:schemeClr val="bg1"/>
              </a:solidFill>
            </a:endParaRPr>
          </a:p>
        </p:txBody>
      </p:sp>
      <p:sp>
        <p:nvSpPr>
          <p:cNvPr id="32" name="Rectangle 31"/>
          <p:cNvSpPr/>
          <p:nvPr/>
        </p:nvSpPr>
        <p:spPr>
          <a:xfrm>
            <a:off x="551950" y="2008685"/>
            <a:ext cx="1515395" cy="2192231"/>
          </a:xfrm>
          <a:prstGeom prst="rect">
            <a:avLst/>
          </a:prstGeom>
          <a:noFill/>
          <a:ln w="19050">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33" name="TextBox 32"/>
          <p:cNvSpPr txBox="1"/>
          <p:nvPr/>
        </p:nvSpPr>
        <p:spPr>
          <a:xfrm>
            <a:off x="763300" y="1805539"/>
            <a:ext cx="1079130" cy="400110"/>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Data</a:t>
            </a:r>
            <a:endPar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4" name="TextBox 33"/>
          <p:cNvSpPr txBox="1"/>
          <p:nvPr/>
        </p:nvSpPr>
        <p:spPr>
          <a:xfrm>
            <a:off x="459681" y="2199571"/>
            <a:ext cx="1686369" cy="2031325"/>
          </a:xfrm>
          <a:prstGeom prst="rect">
            <a:avLst/>
          </a:prstGeom>
          <a:noFill/>
        </p:spPr>
        <p:txBody>
          <a:bodyPr wrap="square" lIns="0" rIns="0" rtlCol="0">
            <a:spAutoFit/>
          </a:bodyPr>
          <a:lstStyle>
            <a:defPPr>
              <a:defRPr lang="en-US"/>
            </a:defPPr>
            <a:lvl1pPr algn="ctr">
              <a:defRPr sz="1600"/>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Text</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Images</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Speech</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Structured data</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3D signals</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p:txBody>
      </p:sp>
      <p:cxnSp>
        <p:nvCxnSpPr>
          <p:cNvPr id="35" name="Straight Arrow Connector 34"/>
          <p:cNvCxnSpPr/>
          <p:nvPr/>
        </p:nvCxnSpPr>
        <p:spPr>
          <a:xfrm>
            <a:off x="2600883" y="3307703"/>
            <a:ext cx="731520" cy="0"/>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740927" y="4285309"/>
            <a:ext cx="1479804" cy="892552"/>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Pre-train</a:t>
            </a:r>
            <a:endPar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*can take weeks or even months</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37" name="Graphic 250"/>
          <p:cNvGrpSpPr>
            <a:grpSpLocks noChangeAspect="1"/>
          </p:cNvGrpSpPr>
          <p:nvPr/>
        </p:nvGrpSpPr>
        <p:grpSpPr>
          <a:xfrm>
            <a:off x="3598611" y="2557382"/>
            <a:ext cx="1478991" cy="1478991"/>
            <a:chOff x="9704553" y="322847"/>
            <a:chExt cx="643689" cy="643689"/>
          </a:xfrm>
        </p:grpSpPr>
        <p:sp>
          <p:nvSpPr>
            <p:cNvPr id="38" name="Freeform: Shape 37"/>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39" name="Freeform: Shape 38"/>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0" name="Freeform: Shape 39"/>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1" name="Freeform: Shape 40"/>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2" name="Freeform: Shape 41"/>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3" name="Freeform: Shape 42"/>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4" name="Freeform: Shape 43"/>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5" name="Freeform: Shape 44"/>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6" name="Freeform: Shape 45"/>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7" name="Freeform: Shape 46"/>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8" name="Freeform: Shape 47"/>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9" name="Freeform: Shape 48"/>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0" name="Freeform: Shape 49"/>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1" name="Freeform: Shape 50"/>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2" name="Freeform: Shape 51"/>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3" name="Freeform: Shape 52"/>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4" name="Freeform: Shape 53"/>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7" name="Freeform: Shape 56"/>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61" name="Freeform: Shape 60"/>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62" name="Freeform: Shape 61"/>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cxnSp>
        <p:nvCxnSpPr>
          <p:cNvPr id="75" name="Straight Arrow Connector 74"/>
          <p:cNvCxnSpPr/>
          <p:nvPr/>
        </p:nvCxnSpPr>
        <p:spPr>
          <a:xfrm flipV="1">
            <a:off x="8248781" y="3351084"/>
            <a:ext cx="731520" cy="1"/>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9170028" y="4151645"/>
            <a:ext cx="1791121" cy="1261884"/>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Fine-tune for specific tasks and domains</a:t>
            </a:r>
            <a:endPar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*can take hours</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87" name="Graphic 190"/>
          <p:cNvGrpSpPr>
            <a:grpSpLocks noChangeAspect="1"/>
          </p:cNvGrpSpPr>
          <p:nvPr/>
        </p:nvGrpSpPr>
        <p:grpSpPr>
          <a:xfrm>
            <a:off x="10299088" y="2392812"/>
            <a:ext cx="873805" cy="873805"/>
            <a:chOff x="6982603" y="4250234"/>
            <a:chExt cx="643689" cy="643689"/>
          </a:xfrm>
        </p:grpSpPr>
        <p:sp>
          <p:nvSpPr>
            <p:cNvPr id="88" name="Freeform: Shape 87"/>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89" name="Freeform: Shape 88"/>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0" name="Freeform: Shape 89"/>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1" name="Freeform: Shape 90"/>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2" name="Freeform: Shape 91"/>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3" name="Freeform: Shape 92"/>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4" name="Freeform: Shape 93"/>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grpSp>
        <p:nvGrpSpPr>
          <p:cNvPr id="95" name="Graphic 250"/>
          <p:cNvGrpSpPr>
            <a:grpSpLocks noChangeAspect="1"/>
          </p:cNvGrpSpPr>
          <p:nvPr/>
        </p:nvGrpSpPr>
        <p:grpSpPr>
          <a:xfrm>
            <a:off x="9274329" y="2558861"/>
            <a:ext cx="1478991" cy="1478991"/>
            <a:chOff x="9704553" y="322847"/>
            <a:chExt cx="643689" cy="643689"/>
          </a:xfrm>
        </p:grpSpPr>
        <p:sp>
          <p:nvSpPr>
            <p:cNvPr id="96" name="Freeform: Shape 95"/>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7" name="Freeform: Shape 96"/>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8" name="Freeform: Shape 97"/>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9" name="Freeform: Shape 98"/>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0" name="Freeform: Shape 99"/>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1" name="Freeform: Shape 100"/>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2" name="Freeform: Shape 101"/>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3" name="Freeform: Shape 102"/>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4" name="Freeform: Shape 103"/>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5" name="Freeform: Shape 104"/>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6" name="Freeform: Shape 105"/>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7" name="Freeform: Shape 106"/>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8" name="Freeform: Shape 107"/>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9" name="Freeform: Shape 108"/>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0" name="Freeform: Shape 109"/>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1" name="Freeform: Shape 110"/>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2" name="Freeform: Shape 111"/>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3" name="Freeform: Shape 112"/>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4" name="Freeform: Shape 113"/>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5" name="Freeform: Shape 114"/>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sp>
        <p:nvSpPr>
          <p:cNvPr id="117" name="TextBox 116"/>
          <p:cNvSpPr txBox="1"/>
          <p:nvPr/>
        </p:nvSpPr>
        <p:spPr>
          <a:xfrm>
            <a:off x="488364" y="4334873"/>
            <a:ext cx="1686369" cy="707886"/>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Gather data at scale</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119" name="Straight Arrow Connector 118"/>
          <p:cNvCxnSpPr/>
          <p:nvPr/>
        </p:nvCxnSpPr>
        <p:spPr>
          <a:xfrm>
            <a:off x="5198647" y="3340507"/>
            <a:ext cx="731520" cy="0"/>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6391694" y="4302216"/>
            <a:ext cx="1479804" cy="707886"/>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Evaluate model</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121" name="Graphic 250"/>
          <p:cNvGrpSpPr>
            <a:grpSpLocks noChangeAspect="1"/>
          </p:cNvGrpSpPr>
          <p:nvPr/>
        </p:nvGrpSpPr>
        <p:grpSpPr>
          <a:xfrm>
            <a:off x="6340336" y="2681982"/>
            <a:ext cx="1478991" cy="1478991"/>
            <a:chOff x="9704553" y="322847"/>
            <a:chExt cx="643689" cy="643689"/>
          </a:xfrm>
        </p:grpSpPr>
        <p:sp>
          <p:nvSpPr>
            <p:cNvPr id="122" name="Freeform: Shape 121"/>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3" name="Freeform: Shape 122"/>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4" name="Freeform: Shape 123"/>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5" name="Freeform: Shape 124"/>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6" name="Freeform: Shape 125"/>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7" name="Freeform: Shape 126"/>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8" name="Freeform: Shape 127"/>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9" name="Freeform: Shape 128"/>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0" name="Freeform: Shape 129"/>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1" name="Freeform: Shape 130"/>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2" name="Freeform: Shape 131"/>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3" name="Freeform: Shape 132"/>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4" name="Freeform: Shape 133"/>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5" name="Freeform: Shape 134"/>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6" name="Freeform: Shape 135"/>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7" name="Freeform: Shape 136"/>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8" name="Freeform: Shape 137"/>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9" name="Freeform: Shape 138"/>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0" name="Freeform: Shape 139"/>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1" name="Freeform: Shape 140"/>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grpSp>
        <p:nvGrpSpPr>
          <p:cNvPr id="142" name="Graphic 172"/>
          <p:cNvGrpSpPr>
            <a:grpSpLocks noChangeAspect="1"/>
          </p:cNvGrpSpPr>
          <p:nvPr/>
        </p:nvGrpSpPr>
        <p:grpSpPr>
          <a:xfrm>
            <a:off x="7207443" y="2600409"/>
            <a:ext cx="541759" cy="531137"/>
            <a:chOff x="1685010" y="4353546"/>
            <a:chExt cx="443180" cy="434491"/>
          </a:xfrm>
        </p:grpSpPr>
        <p:sp>
          <p:nvSpPr>
            <p:cNvPr id="143" name="Freeform: Shape 142"/>
            <p:cNvSpPr/>
            <p:nvPr/>
          </p:nvSpPr>
          <p:spPr>
            <a:xfrm>
              <a:off x="1685010" y="435354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4" name="Freeform: Shape 143"/>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5" name="Freeform: Shape 144"/>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6" name="Freeform: Shape 145"/>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7" name="Freeform: Shape 146"/>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8" name="Freeform: Shape 147"/>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sp>
        <p:nvSpPr>
          <p:cNvPr id="28" name="Left Brace 27"/>
          <p:cNvSpPr/>
          <p:nvPr/>
        </p:nvSpPr>
        <p:spPr>
          <a:xfrm rot="16200000" flipH="1">
            <a:off x="7247665" y="-1557487"/>
            <a:ext cx="94072" cy="7374534"/>
          </a:xfrm>
          <a:prstGeom prst="leftBrac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effectLst/>
              <a:uLnTx/>
              <a:uFillTx/>
              <a:latin typeface="Amazon Ember Display"/>
              <a:ea typeface="+mn-ea"/>
              <a:cs typeface="+mn-cs"/>
            </a:endParaRPr>
          </a:p>
        </p:txBody>
      </p:sp>
      <p:sp>
        <p:nvSpPr>
          <p:cNvPr id="65" name="TextBox 64"/>
          <p:cNvSpPr txBox="1"/>
          <p:nvPr/>
        </p:nvSpPr>
        <p:spPr>
          <a:xfrm>
            <a:off x="5783363" y="1728614"/>
            <a:ext cx="1793825" cy="707886"/>
          </a:xfrm>
          <a:prstGeom prst="rect">
            <a:avLst/>
          </a:prstGeom>
          <a:solidFill>
            <a:schemeClr val="bg1"/>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Foundation model</a:t>
            </a:r>
            <a:endPar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4246"/>
            <a:ext cx="42976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Bedrock</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98425" y="4300855"/>
            <a:ext cx="3918585" cy="755650"/>
          </a:xfrm>
          <a:prstGeom prst="rect">
            <a:avLst/>
          </a:prstGeom>
          <a:noFill/>
        </p:spPr>
        <p:txBody>
          <a:bodyPr wrap="square" rtlCol="0" anchor="t">
            <a:spAutoFit/>
          </a:bodyPr>
          <a:p>
            <a:pPr marR="0" lvl="0" indent="0" algn="ctr"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6: </a:t>
            </a:r>
            <a:r>
              <a:rPr lang="pt-PT" altLang="en-US">
                <a:solidFill>
                  <a:schemeClr val="bg1"/>
                </a:solidFill>
                <a:latin typeface="Swiss921 BT" panose="020B0806030502050204" charset="0"/>
                <a:cs typeface="Swiss921 BT" panose="020B0806030502050204" charset="0"/>
                <a:sym typeface="+mn-ea"/>
              </a:rPr>
              <a:t>Presentation of the integration architecture AWS Bedrock</a:t>
            </a:r>
            <a:endParaRPr lang="pt-PT" altLang="en-US">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 Amazon Bedrock </a:t>
            </a:r>
            <a:r>
              <a:rPr lang="en-US" sz="2000">
                <a:solidFill>
                  <a:schemeClr val="bg1"/>
                </a:solidFill>
              </a:rPr>
              <a:t> </a:t>
            </a:r>
            <a:r>
              <a:rPr lang="en-US" sz="2000" b="1">
                <a:solidFill>
                  <a:schemeClr val="bg1"/>
                </a:solidFill>
              </a:rPr>
              <a:t>Se</a:t>
            </a:r>
            <a:r>
              <a:rPr lang="pt-PT" altLang="en-US" sz="2000" b="1">
                <a:solidFill>
                  <a:schemeClr val="bg1"/>
                </a:solidFill>
              </a:rPr>
              <a:t>rveless </a:t>
            </a:r>
            <a:r>
              <a:rPr lang="en-US" sz="2000" b="1">
                <a:solidFill>
                  <a:schemeClr val="bg1"/>
                </a:solidFill>
              </a:rPr>
              <a:t> </a:t>
            </a:r>
            <a:r>
              <a:rPr lang="pt-PT" altLang="en-US" sz="2000" b="1">
                <a:solidFill>
                  <a:schemeClr val="bg1"/>
                </a:solidFill>
              </a:rPr>
              <a:t>Basic Architecture</a:t>
            </a:r>
            <a:endParaRPr lang="pt-PT" altLang="en-US" sz="2000" b="1">
              <a:solidFill>
                <a:schemeClr val="bg1"/>
              </a:solidFill>
            </a:endParaRPr>
          </a:p>
        </p:txBody>
      </p:sp>
      <p:sp>
        <p:nvSpPr>
          <p:cNvPr id="49" name="Rectangle 48"/>
          <p:cNvSpPr/>
          <p:nvPr/>
        </p:nvSpPr>
        <p:spPr>
          <a:xfrm>
            <a:off x="2870200" y="13163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3442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54327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44312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44310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2431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59" name="TextBox 12"/>
          <p:cNvSpPr txBox="1">
            <a:spLocks noChangeArrowheads="1"/>
          </p:cNvSpPr>
          <p:nvPr/>
        </p:nvSpPr>
        <p:spPr bwMode="auto">
          <a:xfrm>
            <a:off x="8192135" y="5433060"/>
            <a:ext cx="18611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48120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48120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109470"/>
            <a:ext cx="78676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statics Pages</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873217" y="1307148"/>
            <a:ext cx="381000" cy="381000"/>
          </a:xfrm>
          <a:prstGeom prst="rect">
            <a:avLst/>
          </a:prstGeom>
        </p:spPr>
      </p:pic>
      <p:sp>
        <p:nvSpPr>
          <p:cNvPr id="163851" name="TextBox 11"/>
          <p:cNvSpPr txBox="1">
            <a:spLocks noChangeArrowheads="1"/>
          </p:cNvSpPr>
          <p:nvPr/>
        </p:nvSpPr>
        <p:spPr bwMode="auto">
          <a:xfrm>
            <a:off x="3166110" y="2716530"/>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Statics Pages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 Box 8"/>
          <p:cNvSpPr txBox="1"/>
          <p:nvPr/>
        </p:nvSpPr>
        <p:spPr>
          <a:xfrm>
            <a:off x="1748155" y="4634230"/>
            <a:ext cx="90741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Text Generation</a:t>
            </a:r>
            <a:endParaRPr lang="pt-PT" altLang="en-US" sz="800">
              <a:solidFill>
                <a:schemeClr val="bg1"/>
              </a:solidFill>
              <a:latin typeface="Inter Light" panose="02000403000000020004" charset="0"/>
              <a:cs typeface="Inter Light" panose="02000403000000020004" charset="0"/>
            </a:endParaRPr>
          </a:p>
        </p:txBody>
      </p:sp>
      <p:sp>
        <p:nvSpPr>
          <p:cNvPr id="60" name="Freeform 59"/>
          <p:cNvSpPr/>
          <p:nvPr/>
        </p:nvSpPr>
        <p:spPr>
          <a:xfrm flipH="1">
            <a:off x="1158875" y="23482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197610" y="3905250"/>
            <a:ext cx="233870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flipV="1">
            <a:off x="440690" y="603885"/>
            <a:ext cx="621030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Box 39"/>
          <p:cNvSpPr txBox="1">
            <a:spLocks noChangeArrowheads="1"/>
          </p:cNvSpPr>
          <p:nvPr/>
        </p:nvSpPr>
        <p:spPr bwMode="auto">
          <a:xfrm>
            <a:off x="885190" y="3571875"/>
            <a:ext cx="5562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mn-lt"/>
                <a:cs typeface="+mn-lt"/>
              </a:rPr>
              <a:t>User</a:t>
            </a:r>
            <a:r>
              <a:rPr lang="pt-PT" altLang="en-US" sz="1200">
                <a:solidFill>
                  <a:schemeClr val="bg1"/>
                </a:solidFill>
                <a:latin typeface="+mn-lt"/>
                <a:cs typeface="+mn-lt"/>
              </a:rPr>
              <a:t>s</a:t>
            </a:r>
            <a:endParaRPr lang="pt-PT" altLang="en-US" sz="1200">
              <a:solidFill>
                <a:schemeClr val="bg1"/>
              </a:solidFill>
              <a:latin typeface="+mn-lt"/>
              <a:cs typeface="+mn-lt"/>
            </a:endParaRPr>
          </a:p>
        </p:txBody>
      </p:sp>
      <p:pic>
        <p:nvPicPr>
          <p:cNvPr id="11" name="Graphic 23" descr="Users resource icon for the General Icons category."/>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flipH="1">
            <a:off x="934502" y="31694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descr="Bucket with objects resource icon for the S3 service."/>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627755" y="2054860"/>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 descr="Amazon Bedrock service icon."/>
          <p:cNvPicPr>
            <a:picLocks noChangeAspect="1"/>
          </p:cNvPicPr>
          <p:nvPr/>
        </p:nvPicPr>
        <p:blipFill>
          <a:blip r:embed="rId9"/>
          <a:srcRect/>
          <a:stretch>
            <a:fillRect/>
          </a:stretch>
        </p:blipFill>
        <p:spPr>
          <a:xfrm>
            <a:off x="8570278" y="4430713"/>
            <a:ext cx="762000" cy="7620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Advantages of the Serverless Approach</a:t>
            </a:r>
            <a:endParaRPr sz="2000" b="1">
              <a:solidFill>
                <a:schemeClr val="bg1"/>
              </a:solidFill>
            </a:endParaRPr>
          </a:p>
        </p:txBody>
      </p:sp>
      <p:sp>
        <p:nvSpPr>
          <p:cNvPr id="49" name="Rectangle 48"/>
          <p:cNvSpPr/>
          <p:nvPr/>
        </p:nvSpPr>
        <p:spPr>
          <a:xfrm>
            <a:off x="1988185" y="899795"/>
            <a:ext cx="9666605" cy="56483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355215" y="94234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980407" y="90519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5" y="308927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289560" y="377698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flipV="1">
            <a:off x="1013460" y="3338830"/>
            <a:ext cx="13252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3067050" y="5330825"/>
            <a:ext cx="98996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 User</a:t>
            </a:r>
            <a:endParaRPr lang="pt-PT" altLang="en-US" sz="800">
              <a:solidFill>
                <a:schemeClr val="bg1"/>
              </a:solidFill>
              <a:latin typeface="Inter Light" panose="02000403000000020004" charset="0"/>
              <a:cs typeface="Inter Light" panose="02000403000000020004" charset="0"/>
            </a:endParaRPr>
          </a:p>
        </p:txBody>
      </p:sp>
      <p:sp>
        <p:nvSpPr>
          <p:cNvPr id="91152" name="TextBox 17"/>
          <p:cNvSpPr txBox="1">
            <a:spLocks noChangeArrowheads="1"/>
          </p:cNvSpPr>
          <p:nvPr/>
        </p:nvSpPr>
        <p:spPr bwMode="auto">
          <a:xfrm>
            <a:off x="5830019" y="1938655"/>
            <a:ext cx="1362074"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Extract Document Metadata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6226175" y="14592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808855" y="3422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85610" y="3427730"/>
            <a:ext cx="297561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flipV="1">
            <a:off x="440690" y="631825"/>
            <a:ext cx="530606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63851" name="TextBox 11"/>
          <p:cNvSpPr txBox="1">
            <a:spLocks noChangeArrowheads="1"/>
          </p:cNvSpPr>
          <p:nvPr/>
        </p:nvSpPr>
        <p:spPr bwMode="auto">
          <a:xfrm>
            <a:off x="3949700" y="1879600"/>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Statics Pages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31" descr="Bucket with objects resource icon for the S3 service."/>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412615" y="1357630"/>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10" descr="AWS Amplify service icon."/>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2357438" y="29597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p:cNvSpPr txBox="1">
            <a:spLocks noChangeArrowheads="1"/>
          </p:cNvSpPr>
          <p:nvPr/>
        </p:nvSpPr>
        <p:spPr bwMode="auto">
          <a:xfrm>
            <a:off x="2079625" y="3710940"/>
            <a:ext cx="1625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Amplify</a:t>
            </a:r>
            <a:r>
              <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 Hosting</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React Application</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17"/>
          <p:cNvPicPr>
            <a:picLocks noChangeAspect="1" noChangeArrowheads="1"/>
          </p:cNvPicPr>
          <p:nvPr/>
        </p:nvPicPr>
        <p:blipFill>
          <a:blip r:embed="rId10"/>
          <a:srcRect/>
          <a:stretch>
            <a:fillRect/>
          </a:stretch>
        </p:blipFill>
        <p:spPr bwMode="auto">
          <a:xfrm>
            <a:off x="4304661" y="2952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870325" y="3770630"/>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3844" name="Graphic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89755" y="51917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1"/>
          <p:cNvSpPr txBox="1">
            <a:spLocks noChangeArrowheads="1"/>
          </p:cNvSpPr>
          <p:nvPr/>
        </p:nvSpPr>
        <p:spPr bwMode="auto">
          <a:xfrm>
            <a:off x="4019550" y="59423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8" name="Straight Arrow Connector 47"/>
          <p:cNvCxnSpPr/>
          <p:nvPr/>
        </p:nvCxnSpPr>
        <p:spPr>
          <a:xfrm>
            <a:off x="5059680" y="1687830"/>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5" name="TextBox 22"/>
          <p:cNvSpPr txBox="1">
            <a:spLocks noChangeArrowheads="1"/>
          </p:cNvSpPr>
          <p:nvPr/>
        </p:nvSpPr>
        <p:spPr bwMode="auto">
          <a:xfrm>
            <a:off x="7724775" y="1865630"/>
            <a:ext cx="11677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092758" y="1465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p:cNvSpPr txBox="1">
            <a:spLocks noChangeArrowheads="1"/>
          </p:cNvSpPr>
          <p:nvPr/>
        </p:nvSpPr>
        <p:spPr bwMode="auto">
          <a:xfrm>
            <a:off x="9520639" y="194500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Embed Documents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935845" y="1465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437370" y="3797300"/>
            <a:ext cx="16452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6" descr="Amazon Bedrock service icon."/>
          <p:cNvPicPr>
            <a:picLocks noChangeAspect="1"/>
          </p:cNvPicPr>
          <p:nvPr/>
        </p:nvPicPr>
        <p:blipFill>
          <a:blip r:embed="rId14"/>
          <a:srcRect/>
          <a:stretch>
            <a:fillRect/>
          </a:stretch>
        </p:blipFill>
        <p:spPr>
          <a:xfrm>
            <a:off x="9860598" y="3041968"/>
            <a:ext cx="762000" cy="762000"/>
          </a:xfrm>
          <a:prstGeom prst="rect">
            <a:avLst/>
          </a:prstGeom>
        </p:spPr>
      </p:pic>
      <p:pic>
        <p:nvPicPr>
          <p:cNvPr id="104449" name="Graphic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8715" y="5020945"/>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p:cNvSpPr txBox="1">
            <a:spLocks noChangeArrowheads="1"/>
          </p:cNvSpPr>
          <p:nvPr/>
        </p:nvSpPr>
        <p:spPr bwMode="auto">
          <a:xfrm>
            <a:off x="8220075" y="5947410"/>
            <a:ext cx="20008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Conversation Memory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2" name="TextBox 17"/>
          <p:cNvSpPr txBox="1">
            <a:spLocks noChangeArrowheads="1"/>
          </p:cNvSpPr>
          <p:nvPr/>
        </p:nvSpPr>
        <p:spPr bwMode="auto">
          <a:xfrm>
            <a:off x="5878279" y="3675380"/>
            <a:ext cx="1362074"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Generate LLM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Response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6261735" y="31896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965909" y="573214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CRUD Operations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6381115" y="52527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311531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931025" y="1697355"/>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723630" y="1697355"/>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0" name="Freeform 59"/>
          <p:cNvSpPr/>
          <p:nvPr/>
        </p:nvSpPr>
        <p:spPr>
          <a:xfrm flipH="1">
            <a:off x="2748915" y="1689735"/>
            <a:ext cx="1562735" cy="11849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2748915" y="3986530"/>
            <a:ext cx="1562735" cy="16376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56" name="Straight Arrow Connector 55" descr="Left pointing horizontal arrow. "/>
          <p:cNvCxnSpPr/>
          <p:nvPr/>
        </p:nvCxnSpPr>
        <p:spPr>
          <a:xfrm>
            <a:off x="1013460" y="347345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descr="Left pointing horizontal arrow. "/>
          <p:cNvCxnSpPr/>
          <p:nvPr/>
        </p:nvCxnSpPr>
        <p:spPr>
          <a:xfrm>
            <a:off x="5151755" y="2200275"/>
            <a:ext cx="1167130" cy="88900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rot="5400000" flipH="1">
            <a:off x="7270750" y="3072765"/>
            <a:ext cx="1369695" cy="23437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33" name="Straight Arrow Connector 32"/>
          <p:cNvCxnSpPr/>
          <p:nvPr/>
        </p:nvCxnSpPr>
        <p:spPr>
          <a:xfrm>
            <a:off x="6931025" y="5481320"/>
            <a:ext cx="15436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flipH="1" flipV="1">
            <a:off x="5551170" y="3422015"/>
            <a:ext cx="767715" cy="205994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37" name="Straight Arrow Connector 36"/>
          <p:cNvCxnSpPr/>
          <p:nvPr/>
        </p:nvCxnSpPr>
        <p:spPr>
          <a:xfrm>
            <a:off x="10245725" y="2158365"/>
            <a:ext cx="0" cy="86360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8" name="Freeform 37" descr="The lambda service also points back to the Third party Git repository."/>
          <p:cNvSpPr/>
          <p:nvPr/>
        </p:nvSpPr>
        <p:spPr>
          <a:xfrm flipV="1">
            <a:off x="4655820" y="1044575"/>
            <a:ext cx="5562600" cy="3079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a:solidFill>
                <a:schemeClr val="bg1"/>
              </a:solidFill>
              <a:latin typeface="Arial" panose="02080604020202020204" pitchFamily="34" charset="0"/>
              <a:cs typeface="Arial" panose="02080604020202020204" pitchFamily="34" charset="0"/>
            </a:endParaRPr>
          </a:p>
        </p:txBody>
      </p:sp>
      <p:sp>
        <p:nvSpPr>
          <p:cNvPr id="40" name="TextBox 17"/>
          <p:cNvSpPr txBox="1">
            <a:spLocks noChangeArrowheads="1"/>
          </p:cNvSpPr>
          <p:nvPr/>
        </p:nvSpPr>
        <p:spPr bwMode="auto">
          <a:xfrm>
            <a:off x="6683459" y="1097280"/>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Dump vector index</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1" name="TextBox 17"/>
          <p:cNvSpPr txBox="1">
            <a:spLocks noChangeArrowheads="1"/>
          </p:cNvSpPr>
          <p:nvPr/>
        </p:nvSpPr>
        <p:spPr bwMode="auto">
          <a:xfrm>
            <a:off x="2720975" y="1357630"/>
            <a:ext cx="133604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Upload Document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TextBox 17"/>
          <p:cNvSpPr txBox="1">
            <a:spLocks noChangeArrowheads="1"/>
          </p:cNvSpPr>
          <p:nvPr/>
        </p:nvSpPr>
        <p:spPr bwMode="auto">
          <a:xfrm>
            <a:off x="7254240" y="3161030"/>
            <a:ext cx="1885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LLM Response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7"/>
          <p:cNvSpPr txBox="1">
            <a:spLocks noChangeArrowheads="1"/>
          </p:cNvSpPr>
          <p:nvPr/>
        </p:nvSpPr>
        <p:spPr bwMode="auto">
          <a:xfrm rot="2280000">
            <a:off x="4956894" y="26142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vector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Dump</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7"/>
          <p:cNvSpPr txBox="1">
            <a:spLocks noChangeArrowheads="1"/>
          </p:cNvSpPr>
          <p:nvPr/>
        </p:nvSpPr>
        <p:spPr bwMode="auto">
          <a:xfrm>
            <a:off x="7254240" y="3594100"/>
            <a:ext cx="18853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Conversation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memory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5" name="Straight Arrow Connector 14" descr="Left pointing horizontal arrow. "/>
          <p:cNvCxnSpPr/>
          <p:nvPr/>
        </p:nvCxnSpPr>
        <p:spPr>
          <a:xfrm>
            <a:off x="3115310" y="352552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Advantages of the Serverless Approach</a:t>
            </a:r>
            <a:endParaRPr sz="2000" b="1">
              <a:solidFill>
                <a:schemeClr val="bg1"/>
              </a:solidFill>
            </a:endParaRPr>
          </a:p>
        </p:txBody>
      </p:sp>
      <p:sp>
        <p:nvSpPr>
          <p:cNvPr id="49" name="Rectangle 48"/>
          <p:cNvSpPr/>
          <p:nvPr/>
        </p:nvSpPr>
        <p:spPr>
          <a:xfrm>
            <a:off x="1988185" y="899795"/>
            <a:ext cx="7873365" cy="56483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355215" y="942340"/>
            <a:ext cx="67437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Amplify</a:t>
            </a:r>
            <a:endParaRPr lang="pt-PT" altLang="en-US" sz="120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flipV="1">
            <a:off x="1013460" y="3338830"/>
            <a:ext cx="13252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5469890" y="3112135"/>
            <a:ext cx="42608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Login</a:t>
            </a:r>
            <a:endParaRPr lang="pt-PT" altLang="en-US" sz="800">
              <a:solidFill>
                <a:schemeClr val="bg1"/>
              </a:solidFill>
              <a:latin typeface="Inter Light" panose="02000403000000020004" charset="0"/>
              <a:cs typeface="Inter Light" panose="02000403000000020004" charset="0"/>
            </a:endParaRPr>
          </a:p>
        </p:txBody>
      </p:sp>
      <p:sp>
        <p:nvSpPr>
          <p:cNvPr id="91152" name="TextBox 17"/>
          <p:cNvSpPr txBox="1">
            <a:spLocks noChangeArrowheads="1"/>
          </p:cNvSpPr>
          <p:nvPr/>
        </p:nvSpPr>
        <p:spPr bwMode="auto">
          <a:xfrm>
            <a:off x="8197934" y="2031365"/>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7" name="Rectangles 46"/>
          <p:cNvSpPr/>
          <p:nvPr/>
        </p:nvSpPr>
        <p:spPr>
          <a:xfrm flipV="1">
            <a:off x="440690" y="631825"/>
            <a:ext cx="530606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1" name="Graphic 10" descr="AWS Amplify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988185" y="890270"/>
            <a:ext cx="379730" cy="3797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3"/>
          <a:srcRect/>
          <a:stretch>
            <a:fillRect/>
          </a:stretch>
        </p:blipFill>
        <p:spPr bwMode="auto">
          <a:xfrm>
            <a:off x="6277606" y="13163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5843270" y="2134870"/>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3844"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3325" y="3096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1"/>
          <p:cNvSpPr txBox="1">
            <a:spLocks noChangeArrowheads="1"/>
          </p:cNvSpPr>
          <p:nvPr/>
        </p:nvSpPr>
        <p:spPr bwMode="auto">
          <a:xfrm>
            <a:off x="6001385" y="3924300"/>
            <a:ext cx="13258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8" name="Straight Arrow Connector 47"/>
          <p:cNvCxnSpPr/>
          <p:nvPr/>
        </p:nvCxnSpPr>
        <p:spPr>
          <a:xfrm>
            <a:off x="7045325" y="1617980"/>
            <a:ext cx="1372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4459" name="TextBox 12"/>
          <p:cNvSpPr txBox="1">
            <a:spLocks noChangeArrowheads="1"/>
          </p:cNvSpPr>
          <p:nvPr/>
        </p:nvSpPr>
        <p:spPr bwMode="auto">
          <a:xfrm>
            <a:off x="10238105" y="2078355"/>
            <a:ext cx="14547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6" descr="Amazon Bedrock service icon."/>
          <p:cNvPicPr>
            <a:picLocks noChangeAspect="1"/>
          </p:cNvPicPr>
          <p:nvPr/>
        </p:nvPicPr>
        <p:blipFill>
          <a:blip r:embed="rId5"/>
          <a:srcRect/>
          <a:stretch>
            <a:fillRect/>
          </a:stretch>
        </p:blipFill>
        <p:spPr>
          <a:xfrm>
            <a:off x="10584498" y="1227138"/>
            <a:ext cx="762000" cy="762000"/>
          </a:xfrm>
          <a:prstGeom prst="rect">
            <a:avLst/>
          </a:prstGeom>
        </p:spPr>
      </p:pic>
      <p:cxnSp>
        <p:nvCxnSpPr>
          <p:cNvPr id="26" name="Straight Arrow Connector 25"/>
          <p:cNvCxnSpPr/>
          <p:nvPr/>
        </p:nvCxnSpPr>
        <p:spPr>
          <a:xfrm>
            <a:off x="315341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5" idx="3"/>
          </p:cNvCxnSpPr>
          <p:nvPr/>
        </p:nvCxnSpPr>
        <p:spPr>
          <a:xfrm>
            <a:off x="9259570" y="1617980"/>
            <a:ext cx="126238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0" name="Freeform 59"/>
          <p:cNvSpPr/>
          <p:nvPr/>
        </p:nvSpPr>
        <p:spPr>
          <a:xfrm flipH="1">
            <a:off x="4709160" y="1724025"/>
            <a:ext cx="1562735" cy="11849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56" name="Straight Arrow Connector 55" descr="Left pointing horizontal arrow. "/>
          <p:cNvCxnSpPr/>
          <p:nvPr/>
        </p:nvCxnSpPr>
        <p:spPr>
          <a:xfrm>
            <a:off x="1013460" y="347345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1" name="TextBox 17"/>
          <p:cNvSpPr txBox="1">
            <a:spLocks noChangeArrowheads="1"/>
          </p:cNvSpPr>
          <p:nvPr/>
        </p:nvSpPr>
        <p:spPr bwMode="auto">
          <a:xfrm>
            <a:off x="4681220" y="1391920"/>
            <a:ext cx="133604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Answer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Box 39"/>
          <p:cNvSpPr txBox="1">
            <a:spLocks noChangeArrowheads="1"/>
          </p:cNvSpPr>
          <p:nvPr/>
        </p:nvSpPr>
        <p:spPr bwMode="auto">
          <a:xfrm>
            <a:off x="275590" y="3571875"/>
            <a:ext cx="5562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User</a:t>
            </a:r>
            <a:r>
              <a:rPr lang="pt-PT" altLang="en-US" sz="1200">
                <a:solidFill>
                  <a:schemeClr val="bg1"/>
                </a:solidFill>
                <a:latin typeface="Arial" panose="02080604020202020204" pitchFamily="34" charset="0"/>
                <a:cs typeface="Arial" panose="02080604020202020204" pitchFamily="34" charset="0"/>
              </a:rPr>
              <a:t>s</a:t>
            </a:r>
            <a:endParaRPr lang="pt-PT" altLang="en-US" sz="1200">
              <a:solidFill>
                <a:schemeClr val="bg1"/>
              </a:solidFill>
              <a:latin typeface="Arial" panose="02080604020202020204" pitchFamily="34" charset="0"/>
              <a:cs typeface="Arial" panose="02080604020202020204" pitchFamily="34" charset="0"/>
            </a:endParaRPr>
          </a:p>
        </p:txBody>
      </p:sp>
      <p:pic>
        <p:nvPicPr>
          <p:cNvPr id="8" name="Graphic 23" descr="Users resource icon for the General Icons category."/>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flipH="1">
            <a:off x="324902" y="31694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8" descr="Amazon Simple Storage Service (Amazon S3) service icon."/>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4320858" y="2960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p:cNvSpPr txBox="1">
            <a:spLocks noChangeArrowheads="1"/>
          </p:cNvSpPr>
          <p:nvPr/>
        </p:nvSpPr>
        <p:spPr bwMode="auto">
          <a:xfrm>
            <a:off x="3972560" y="3714115"/>
            <a:ext cx="14401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S3</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19" descr="Amazon CloudFront service icon."/>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367598" y="300863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p:cNvSpPr txBox="1">
            <a:spLocks noChangeArrowheads="1"/>
          </p:cNvSpPr>
          <p:nvPr/>
        </p:nvSpPr>
        <p:spPr bwMode="auto">
          <a:xfrm>
            <a:off x="1602423" y="371411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CloudFront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9" name="Straight Arrow Connector 18"/>
          <p:cNvCxnSpPr/>
          <p:nvPr/>
        </p:nvCxnSpPr>
        <p:spPr>
          <a:xfrm>
            <a:off x="510159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descr="Left pointing horizontal arrow. "/>
          <p:cNvCxnSpPr/>
          <p:nvPr/>
        </p:nvCxnSpPr>
        <p:spPr>
          <a:xfrm>
            <a:off x="5090160" y="3525520"/>
            <a:ext cx="113601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35"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97488" y="1237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38"/>
          <p:cNvSpPr txBox="1"/>
          <p:nvPr/>
        </p:nvSpPr>
        <p:spPr>
          <a:xfrm>
            <a:off x="3539490" y="3077210"/>
            <a:ext cx="4775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origins</a:t>
            </a:r>
            <a:endParaRPr lang="pt-PT" altLang="en-US" sz="800">
              <a:solidFill>
                <a:schemeClr val="bg1"/>
              </a:solidFill>
              <a:latin typeface="Inter Light" panose="02000403000000020004" charset="0"/>
              <a:cs typeface="Inter Light" panose="02000403000000020004" charset="0"/>
            </a:endParaRPr>
          </a:p>
        </p:txBody>
      </p:sp>
      <p:sp>
        <p:nvSpPr>
          <p:cNvPr id="45" name="Text Box 44"/>
          <p:cNvSpPr txBox="1"/>
          <p:nvPr/>
        </p:nvSpPr>
        <p:spPr>
          <a:xfrm>
            <a:off x="1291590" y="3112135"/>
            <a:ext cx="34671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use</a:t>
            </a:r>
            <a:endParaRPr lang="pt-PT" altLang="en-US" sz="800">
              <a:solidFill>
                <a:schemeClr val="bg1"/>
              </a:solidFill>
              <a:latin typeface="Inter Light" panose="02000403000000020004" charset="0"/>
              <a:cs typeface="Inter Light" panose="02000403000000020004" charset="0"/>
            </a:endParaRPr>
          </a:p>
        </p:txBody>
      </p:sp>
      <p:grpSp>
        <p:nvGrpSpPr>
          <p:cNvPr id="52" name="Group 51"/>
          <p:cNvGrpSpPr/>
          <p:nvPr/>
        </p:nvGrpSpPr>
        <p:grpSpPr>
          <a:xfrm>
            <a:off x="4686935" y="3924935"/>
            <a:ext cx="1625600" cy="1413510"/>
            <a:chOff x="7351" y="6601"/>
            <a:chExt cx="2590" cy="1806"/>
          </a:xfrm>
        </p:grpSpPr>
        <p:cxnSp>
          <p:nvCxnSpPr>
            <p:cNvPr id="46" name="Straight Arrow Connector 45" descr="Left pointing horizontal arrow. "/>
            <p:cNvCxnSpPr/>
            <p:nvPr/>
          </p:nvCxnSpPr>
          <p:spPr>
            <a:xfrm>
              <a:off x="7365" y="6601"/>
              <a:ext cx="0" cy="1806"/>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p:cNvCxnSpPr/>
            <p:nvPr/>
          </p:nvCxnSpPr>
          <p:spPr>
            <a:xfrm>
              <a:off x="7351" y="8404"/>
              <a:ext cx="259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pic>
        <p:nvPicPr>
          <p:cNvPr id="50" name="Graphic 8" descr="Amazon Polly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283325" y="487584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1"/>
          <p:cNvSpPr txBox="1">
            <a:spLocks noChangeArrowheads="1"/>
          </p:cNvSpPr>
          <p:nvPr/>
        </p:nvSpPr>
        <p:spPr bwMode="auto">
          <a:xfrm>
            <a:off x="5526088" y="563943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Polly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3" name="Text Box 52"/>
          <p:cNvSpPr txBox="1"/>
          <p:nvPr/>
        </p:nvSpPr>
        <p:spPr>
          <a:xfrm>
            <a:off x="4280535" y="4555490"/>
            <a:ext cx="1028700" cy="213995"/>
          </a:xfrm>
          <a:prstGeom prst="rect">
            <a:avLst/>
          </a:prstGeom>
          <a:noFill/>
        </p:spPr>
        <p:txBody>
          <a:bodyPr wrap="square" rtlCol="0">
            <a:spAutoFit/>
          </a:bodyPr>
          <a:p>
            <a:r>
              <a:rPr lang="pt-PT" altLang="en-US" sz="800">
                <a:solidFill>
                  <a:schemeClr val="bg1"/>
                </a:solidFill>
                <a:latin typeface="Inter Light" panose="02000403000000020004" charset="0"/>
                <a:cs typeface="Inter Light" panose="02000403000000020004" charset="0"/>
              </a:rPr>
              <a:t>text-to-speech</a:t>
            </a:r>
            <a:endParaRPr lang="pt-PT" altLang="en-US" sz="800">
              <a:solidFill>
                <a:schemeClr val="bg1"/>
              </a:solidFill>
              <a:latin typeface="Inter Light" panose="02000403000000020004" charset="0"/>
              <a:cs typeface="Inter Light" panose="02000403000000020004" charset="0"/>
            </a:endParaRPr>
          </a:p>
        </p:txBody>
      </p:sp>
      <p:pic>
        <p:nvPicPr>
          <p:cNvPr id="59" name="Picture 58"/>
          <p:cNvPicPr>
            <a:picLocks noChangeAspect="1"/>
          </p:cNvPicPr>
          <p:nvPr/>
        </p:nvPicPr>
        <p:blipFill>
          <a:blip r:embed="rId15"/>
          <a:stretch>
            <a:fillRect/>
          </a:stretch>
        </p:blipFill>
        <p:spPr>
          <a:xfrm>
            <a:off x="4253865" y="3967480"/>
            <a:ext cx="364490" cy="364490"/>
          </a:xfrm>
          <a:prstGeom prst="rect">
            <a:avLst/>
          </a:prstGeom>
        </p:spPr>
      </p:pic>
      <p:sp>
        <p:nvSpPr>
          <p:cNvPr id="61" name="Text Box 60"/>
          <p:cNvSpPr txBox="1"/>
          <p:nvPr/>
        </p:nvSpPr>
        <p:spPr>
          <a:xfrm>
            <a:off x="4218940" y="4258310"/>
            <a:ext cx="44767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React</a:t>
            </a:r>
            <a:endParaRPr lang="pt-PT" altLang="en-US" sz="800">
              <a:solidFill>
                <a:schemeClr val="bg1"/>
              </a:solidFill>
              <a:latin typeface="Inter Light" panose="02000403000000020004" charset="0"/>
              <a:cs typeface="Inter Light" panose="02000403000000020004" charset="0"/>
            </a:endParaRPr>
          </a:p>
        </p:txBody>
      </p:sp>
      <p:sp>
        <p:nvSpPr>
          <p:cNvPr id="63" name="Text Box 62"/>
          <p:cNvSpPr txBox="1"/>
          <p:nvPr/>
        </p:nvSpPr>
        <p:spPr>
          <a:xfrm>
            <a:off x="3612515" y="4413885"/>
            <a:ext cx="708660" cy="337185"/>
          </a:xfrm>
          <a:prstGeom prst="rect">
            <a:avLst/>
          </a:prstGeom>
          <a:noFill/>
        </p:spPr>
        <p:txBody>
          <a:bodyPr wrap="none" rtlCol="0">
            <a:spAutoFit/>
          </a:bodyPr>
          <a:p>
            <a:pPr algn="ctr"/>
            <a:r>
              <a:rPr lang="pt-PT" altLang="en-US" sz="800">
                <a:solidFill>
                  <a:schemeClr val="bg1"/>
                </a:solidFill>
                <a:latin typeface="Inter Light" panose="02000403000000020004" charset="0"/>
                <a:cs typeface="Inter Light" panose="02000403000000020004" charset="0"/>
              </a:rPr>
              <a:t>Voice By</a:t>
            </a:r>
            <a:endParaRPr lang="pt-PT" altLang="en-US" sz="800">
              <a:solidFill>
                <a:schemeClr val="bg1"/>
              </a:solidFill>
              <a:latin typeface="Inter Light" panose="02000403000000020004" charset="0"/>
              <a:cs typeface="Inter Light" panose="02000403000000020004" charset="0"/>
            </a:endParaRPr>
          </a:p>
          <a:p>
            <a:pPr algn="ctr"/>
            <a:r>
              <a:rPr lang="pt-PT" altLang="en-US" sz="800">
                <a:solidFill>
                  <a:schemeClr val="bg1"/>
                </a:solidFill>
                <a:latin typeface="Inter Light" panose="02000403000000020004" charset="0"/>
                <a:cs typeface="Inter Light" panose="02000403000000020004" charset="0"/>
              </a:rPr>
              <a:t>Microphone</a:t>
            </a:r>
            <a:endParaRPr lang="pt-PT" altLang="en-US" sz="800">
              <a:solidFill>
                <a:schemeClr val="bg1"/>
              </a:solidFill>
              <a:latin typeface="Inter Light" panose="02000403000000020004" charset="0"/>
              <a:cs typeface="Inter Light" panose="02000403000000020004" charset="0"/>
            </a:endParaRPr>
          </a:p>
        </p:txBody>
      </p:sp>
      <p:pic>
        <p:nvPicPr>
          <p:cNvPr id="69" name="Picture 68" descr="green-radio-microphone-14640"/>
          <p:cNvPicPr>
            <a:picLocks noChangeAspect="1"/>
          </p:cNvPicPr>
          <p:nvPr/>
        </p:nvPicPr>
        <p:blipFill>
          <a:blip r:embed="rId16"/>
          <a:stretch>
            <a:fillRect/>
          </a:stretch>
        </p:blipFill>
        <p:spPr>
          <a:xfrm>
            <a:off x="3806190" y="4150995"/>
            <a:ext cx="321310" cy="321310"/>
          </a:xfrm>
          <a:prstGeom prst="rect">
            <a:avLst/>
          </a:prstGeom>
        </p:spPr>
      </p:pic>
      <p:sp>
        <p:nvSpPr>
          <p:cNvPr id="70" name="Rectangle 48"/>
          <p:cNvSpPr/>
          <p:nvPr/>
        </p:nvSpPr>
        <p:spPr>
          <a:xfrm>
            <a:off x="10125710" y="3008630"/>
            <a:ext cx="1835150" cy="152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cxnSp>
        <p:nvCxnSpPr>
          <p:cNvPr id="71" name="Straight Arrow Connector 70"/>
          <p:cNvCxnSpPr/>
          <p:nvPr/>
        </p:nvCxnSpPr>
        <p:spPr>
          <a:xfrm>
            <a:off x="10965815" y="1989455"/>
            <a:ext cx="0" cy="9772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2" name="Picture 71" descr="ai21_dark_52x52"/>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35565" y="3143250"/>
            <a:ext cx="349250" cy="349250"/>
          </a:xfrm>
          <a:prstGeom prst="rect">
            <a:avLst/>
          </a:prstGeom>
        </p:spPr>
      </p:pic>
      <p:pic>
        <p:nvPicPr>
          <p:cNvPr id="74" name="Picture 73" descr="mistral_dark_52x52"/>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17300" y="3989705"/>
            <a:ext cx="418465" cy="386715"/>
          </a:xfrm>
          <a:prstGeom prst="rect">
            <a:avLst/>
          </a:prstGeom>
        </p:spPr>
      </p:pic>
      <p:pic>
        <p:nvPicPr>
          <p:cNvPr id="75" name="Picture 74" descr="meta_dark_52x52"/>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428095" y="3143250"/>
            <a:ext cx="397510" cy="397510"/>
          </a:xfrm>
          <a:prstGeom prst="rect">
            <a:avLst/>
          </a:prstGeom>
        </p:spPr>
      </p:pic>
      <p:pic>
        <p:nvPicPr>
          <p:cNvPr id="82" name="Picture 81"/>
          <p:cNvPicPr>
            <a:picLocks noChangeAspect="1"/>
          </p:cNvPicPr>
          <p:nvPr/>
        </p:nvPicPr>
        <p:blipFill>
          <a:blip r:embed="rId23"/>
          <a:stretch>
            <a:fillRect/>
          </a:stretch>
        </p:blipFill>
        <p:spPr>
          <a:xfrm>
            <a:off x="10238105" y="3924935"/>
            <a:ext cx="441325" cy="455295"/>
          </a:xfrm>
          <a:prstGeom prst="rect">
            <a:avLst/>
          </a:prstGeom>
        </p:spPr>
      </p:pic>
      <p:pic>
        <p:nvPicPr>
          <p:cNvPr id="83" name="Picture 82"/>
          <p:cNvPicPr>
            <a:picLocks noChangeAspect="1"/>
          </p:cNvPicPr>
          <p:nvPr/>
        </p:nvPicPr>
        <p:blipFill>
          <a:blip r:embed="rId24"/>
          <a:stretch>
            <a:fillRect/>
          </a:stretch>
        </p:blipFill>
        <p:spPr>
          <a:xfrm>
            <a:off x="10836275" y="3976370"/>
            <a:ext cx="432435" cy="363855"/>
          </a:xfrm>
          <a:prstGeom prst="rect">
            <a:avLst/>
          </a:prstGeom>
        </p:spPr>
      </p:pic>
      <p:pic>
        <p:nvPicPr>
          <p:cNvPr id="84" name="Picture 83"/>
          <p:cNvPicPr>
            <a:picLocks noChangeAspect="1"/>
          </p:cNvPicPr>
          <p:nvPr/>
        </p:nvPicPr>
        <p:blipFill>
          <a:blip r:embed="rId25"/>
          <a:stretch>
            <a:fillRect/>
          </a:stretch>
        </p:blipFill>
        <p:spPr>
          <a:xfrm>
            <a:off x="10807700" y="3133090"/>
            <a:ext cx="400685" cy="369570"/>
          </a:xfrm>
          <a:prstGeom prst="rect">
            <a:avLst/>
          </a:prstGeom>
        </p:spPr>
      </p:pic>
      <p:pic>
        <p:nvPicPr>
          <p:cNvPr id="85" name="Picture 84"/>
          <p:cNvPicPr>
            <a:picLocks noChangeAspect="1"/>
          </p:cNvPicPr>
          <p:nvPr/>
        </p:nvPicPr>
        <p:blipFill>
          <a:blip r:embed="rId26"/>
          <a:stretch>
            <a:fillRect/>
          </a:stretch>
        </p:blipFill>
        <p:spPr>
          <a:xfrm>
            <a:off x="10440035" y="3477260"/>
            <a:ext cx="387350" cy="381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Text Placeholder 1"/>
          <p:cNvSpPr txBox="1"/>
          <p:nvPr/>
        </p:nvSpPr>
        <p:spPr>
          <a:xfrm>
            <a:off x="3870325" y="342265"/>
            <a:ext cx="6083300" cy="647065"/>
          </a:xfrm>
          <a:prstGeom prst="rect">
            <a:avLst/>
          </a:prstGeom>
        </p:spPr>
        <p:txBody>
          <a:bodyPr/>
          <a:lstStyle>
            <a:lvl1pPr marL="0" indent="0" algn="l" defTabSz="914400" rtl="0" eaLnBrk="1" latinLnBrk="0" hangingPunct="1">
              <a:lnSpc>
                <a:spcPct val="90000"/>
              </a:lnSpc>
              <a:spcBef>
                <a:spcPts val="1000"/>
              </a:spcBef>
              <a:buFont typeface="Arial" panose="02080604020202020204" pitchFamily="34" charset="0"/>
              <a:buNone/>
              <a:defRPr lang="en-US" sz="6000" b="1" i="0" kern="120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4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20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8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4pPr>
            <a:lvl5pPr marL="1828800" indent="0" algn="l" defTabSz="914400" rtl="0" eaLnBrk="1" latinLnBrk="0" hangingPunct="1">
              <a:lnSpc>
                <a:spcPct val="90000"/>
              </a:lnSpc>
              <a:spcBef>
                <a:spcPts val="500"/>
              </a:spcBef>
              <a:buFont typeface="Arial" panose="02080604020202020204" pitchFamily="34" charset="0"/>
              <a:buNone/>
              <a:defRPr sz="18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541655" rtl="0" eaLnBrk="1" fontAlgn="auto" latinLnBrk="0" hangingPunct="1">
              <a:lnSpc>
                <a:spcPct val="90000"/>
              </a:lnSpc>
              <a:spcBef>
                <a:spcPts val="595"/>
              </a:spcBef>
              <a:spcAft>
                <a:spcPts val="0"/>
              </a:spcAft>
              <a:buClrTx/>
              <a:buSzTx/>
              <a:buFont typeface="Arial" panose="02080604020202020204" pitchFamily="34" charset="0"/>
              <a:buNone/>
              <a:defRPr/>
            </a:pPr>
            <a:r>
              <a:rPr kumimoji="0" lang="en-US" sz="3560" i="0" u="none" strike="noStrike" kern="1200" cap="none" spc="0" normalizeH="0" baseline="0" noProof="0" dirty="0">
                <a:ln>
                  <a:noFill/>
                </a:ln>
                <a:solidFill>
                  <a:srgbClr val="FFFFFF"/>
                </a:solidFill>
                <a:effectLst/>
                <a:uLnTx/>
                <a:uFillTx/>
                <a:latin typeface="+mj-lt"/>
                <a:ea typeface="Amazon Ember Display Light" panose="020F0403020204020204" pitchFamily="34" charset="0"/>
                <a:cs typeface="Amazon Ember Display Light" panose="020F0403020204020204" pitchFamily="34" charset="0"/>
              </a:rPr>
              <a:t>Amazon </a:t>
            </a:r>
            <a:r>
              <a:rPr kumimoji="0" lang="en-US" sz="3560" i="0" u="none" strike="noStrike" kern="1200" cap="none" spc="0" normalizeH="0" baseline="0" noProof="0" dirty="0">
                <a:ln>
                  <a:noFill/>
                </a:ln>
                <a:solidFill>
                  <a:srgbClr val="FFFFFF"/>
                </a:solidFill>
                <a:effectLst/>
                <a:uLnTx/>
                <a:uFillTx/>
                <a:latin typeface="+mj-lt"/>
              </a:rPr>
              <a:t>Q Developer</a:t>
            </a:r>
            <a:endParaRPr kumimoji="0" lang="en-US" sz="3560" i="0" u="none" strike="noStrike" kern="1200" cap="none" spc="0" normalizeH="0" baseline="0" noProof="0" dirty="0">
              <a:ln>
                <a:noFill/>
              </a:ln>
              <a:solidFill>
                <a:srgbClr val="FFFFFF"/>
              </a:solidFill>
              <a:effectLst/>
              <a:uLnTx/>
              <a:uFillTx/>
              <a:latin typeface="+mj-lt"/>
            </a:endParaRPr>
          </a:p>
        </p:txBody>
      </p:sp>
      <p:pic>
        <p:nvPicPr>
          <p:cNvPr id="6" name="Picture 5"/>
          <p:cNvPicPr>
            <a:picLocks noChangeAspect="1"/>
          </p:cNvPicPr>
          <p:nvPr/>
        </p:nvPicPr>
        <p:blipFill>
          <a:blip r:embed="rId1"/>
          <a:stretch>
            <a:fillRect/>
          </a:stretch>
        </p:blipFill>
        <p:spPr>
          <a:xfrm>
            <a:off x="3222938" y="257664"/>
            <a:ext cx="647326" cy="647326"/>
          </a:xfrm>
          <a:prstGeom prst="rect">
            <a:avLst/>
          </a:prstGeom>
        </p:spPr>
      </p:pic>
      <p:sp>
        <p:nvSpPr>
          <p:cNvPr id="7" name="TextBox 6"/>
          <p:cNvSpPr txBox="1"/>
          <p:nvPr/>
        </p:nvSpPr>
        <p:spPr>
          <a:xfrm>
            <a:off x="1170622" y="957225"/>
            <a:ext cx="9850755" cy="398780"/>
          </a:xfrm>
          <a:prstGeom prst="rect">
            <a:avLst/>
          </a:prstGeom>
          <a:noFill/>
        </p:spPr>
        <p:txBody>
          <a:bodyPr wrap="none" lIns="0" rIns="0" rtlCol="0">
            <a:spAutoFit/>
          </a:bodyPr>
          <a:lstStyle/>
          <a:p>
            <a:pPr algn="ctr"/>
            <a:r>
              <a:rPr lang="en-US" sz="2000" dirty="0">
                <a:solidFill>
                  <a:schemeClr val="bg1"/>
                </a:solidFill>
              </a:rPr>
              <a:t>The most capable generative AI–powered assistant for software development</a:t>
            </a:r>
            <a:endParaRPr lang="en-US" sz="2000" dirty="0">
              <a:solidFill>
                <a:schemeClr val="bg1"/>
              </a:solidFill>
            </a:endParaRPr>
          </a:p>
        </p:txBody>
      </p:sp>
      <p:pic>
        <p:nvPicPr>
          <p:cNvPr id="2" name="Picture 2" descr="Dev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476" y="1489540"/>
            <a:ext cx="9584267" cy="48595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307080" cy="398780"/>
          </a:xfrm>
          <a:prstGeom prst="rect">
            <a:avLst/>
          </a:prstGeom>
          <a:noFill/>
        </p:spPr>
        <p:txBody>
          <a:bodyPr wrap="none" rtlCol="0">
            <a:spAutoFit/>
          </a:bodyPr>
          <a:p>
            <a:pPr algn="l"/>
            <a:r>
              <a:rPr lang="en-US" sz="2000" b="1" dirty="0">
                <a:solidFill>
                  <a:schemeClr val="bg1"/>
                </a:solidFill>
                <a:sym typeface="+mn-ea"/>
              </a:rPr>
              <a:t>What is Generative AI</a:t>
            </a:r>
            <a:endParaRPr lang="en-US" altLang="en-US" sz="2000" b="1" dirty="0">
              <a:solidFill>
                <a:schemeClr val="bg1"/>
              </a:solidFill>
              <a:sym typeface="+mn-ea"/>
            </a:endParaRPr>
          </a:p>
        </p:txBody>
      </p:sp>
      <p:sp>
        <p:nvSpPr>
          <p:cNvPr id="2" name="Text Box 1"/>
          <p:cNvSpPr txBox="1"/>
          <p:nvPr/>
        </p:nvSpPr>
        <p:spPr>
          <a:xfrm>
            <a:off x="525780" y="1101090"/>
            <a:ext cx="1096645" cy="337185"/>
          </a:xfrm>
          <a:prstGeom prst="rect">
            <a:avLst/>
          </a:prstGeom>
          <a:noFill/>
        </p:spPr>
        <p:txBody>
          <a:bodyPr wrap="square" rtlCol="0">
            <a:spAutoFit/>
          </a:bodyPr>
          <a:p>
            <a:pPr indent="0" algn="l">
              <a:buFont typeface="Arial" panose="02080604020202020204" pitchFamily="34" charset="0"/>
              <a:buNone/>
            </a:pPr>
            <a:r>
              <a:rPr lang="pt-PT" sz="1600" b="1">
                <a:solidFill>
                  <a:schemeClr val="bg1"/>
                </a:solidFill>
                <a:sym typeface="+mn-ea"/>
              </a:rPr>
              <a:t>Image</a:t>
            </a:r>
            <a:endParaRPr lang="pt-PT" sz="1600" b="1">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4" name="Picture 3"/>
          <p:cNvPicPr>
            <a:picLocks noChangeAspect="1"/>
          </p:cNvPicPr>
          <p:nvPr/>
        </p:nvPicPr>
        <p:blipFill>
          <a:blip r:embed="rId1"/>
          <a:stretch>
            <a:fillRect/>
          </a:stretch>
        </p:blipFill>
        <p:spPr>
          <a:xfrm>
            <a:off x="648970" y="1627505"/>
            <a:ext cx="3230880" cy="3230880"/>
          </a:xfrm>
          <a:prstGeom prst="rect">
            <a:avLst/>
          </a:prstGeom>
        </p:spPr>
      </p:pic>
      <p:sp>
        <p:nvSpPr>
          <p:cNvPr id="5" name="Text Box 4"/>
          <p:cNvSpPr txBox="1"/>
          <p:nvPr/>
        </p:nvSpPr>
        <p:spPr>
          <a:xfrm>
            <a:off x="5153660" y="1101090"/>
            <a:ext cx="1370965" cy="337185"/>
          </a:xfrm>
          <a:prstGeom prst="rect">
            <a:avLst/>
          </a:prstGeom>
          <a:noFill/>
        </p:spPr>
        <p:txBody>
          <a:bodyPr wrap="square" rtlCol="0">
            <a:spAutoFit/>
          </a:bodyPr>
          <a:p>
            <a:pPr algn="l"/>
            <a:r>
              <a:rPr lang="en-US" sz="1600" b="1" dirty="0">
                <a:solidFill>
                  <a:schemeClr val="bg1"/>
                </a:solidFill>
                <a:sym typeface="+mn-ea"/>
              </a:rPr>
              <a:t>Text/Chat </a:t>
            </a:r>
            <a:endParaRPr lang="en-US" sz="1600" b="1" dirty="0">
              <a:solidFill>
                <a:schemeClr val="bg1"/>
              </a:solidFill>
              <a:sym typeface="+mn-ea"/>
            </a:endParaRPr>
          </a:p>
        </p:txBody>
      </p:sp>
      <p:sp>
        <p:nvSpPr>
          <p:cNvPr id="21" name="TextBox 20"/>
          <p:cNvSpPr txBox="1"/>
          <p:nvPr/>
        </p:nvSpPr>
        <p:spPr>
          <a:xfrm>
            <a:off x="6556375" y="4769485"/>
            <a:ext cx="3255010" cy="252730"/>
          </a:xfrm>
          <a:prstGeom prst="rect">
            <a:avLst/>
          </a:prstGeom>
          <a:noFill/>
        </p:spPr>
        <p:txBody>
          <a:bodyPr wrap="square" lIns="0" rIns="0" rtlCol="0">
            <a:spAutoFit/>
          </a:bodyPr>
          <a:lstStyle/>
          <a:p>
            <a:pPr algn="ctr"/>
            <a:r>
              <a:rPr lang="en-US" sz="1050" dirty="0">
                <a:solidFill>
                  <a:schemeClr val="bg1"/>
                </a:solidFill>
                <a:sym typeface="+mn-ea"/>
              </a:rPr>
              <a:t>Generated with </a:t>
            </a:r>
            <a:r>
              <a:rPr lang="pt-PT" altLang="en-US" sz="1050" dirty="0">
                <a:solidFill>
                  <a:schemeClr val="bg1"/>
                </a:solidFill>
                <a:sym typeface="+mn-ea"/>
              </a:rPr>
              <a:t>OpenAI</a:t>
            </a:r>
            <a:r>
              <a:rPr lang="en-US" sz="1050" dirty="0">
                <a:solidFill>
                  <a:schemeClr val="bg1"/>
                </a:solidFill>
                <a:sym typeface="+mn-ea"/>
              </a:rPr>
              <a:t> Image Generator G1</a:t>
            </a:r>
            <a:endParaRPr lang="en-US" sz="1050" dirty="0">
              <a:solidFill>
                <a:schemeClr val="bg1"/>
              </a:solidFill>
            </a:endParaRPr>
          </a:p>
        </p:txBody>
      </p:sp>
      <p:sp>
        <p:nvSpPr>
          <p:cNvPr id="23" name="TextBox 22"/>
          <p:cNvSpPr txBox="1"/>
          <p:nvPr/>
        </p:nvSpPr>
        <p:spPr>
          <a:xfrm>
            <a:off x="595630" y="4966335"/>
            <a:ext cx="3434715" cy="252730"/>
          </a:xfrm>
          <a:prstGeom prst="rect">
            <a:avLst/>
          </a:prstGeom>
          <a:noFill/>
        </p:spPr>
        <p:txBody>
          <a:bodyPr wrap="square" lIns="0" rIns="0" rtlCol="0">
            <a:spAutoFit/>
          </a:bodyPr>
          <a:lstStyle/>
          <a:p>
            <a:pPr algn="ctr"/>
            <a:r>
              <a:rPr lang="en-US" sz="1050" dirty="0">
                <a:solidFill>
                  <a:schemeClr val="bg1"/>
                </a:solidFill>
              </a:rPr>
              <a:t>Generated with </a:t>
            </a:r>
            <a:r>
              <a:rPr lang="pt-PT" altLang="en-US" sz="1050" dirty="0">
                <a:solidFill>
                  <a:schemeClr val="bg1"/>
                </a:solidFill>
              </a:rPr>
              <a:t>OpenAI</a:t>
            </a:r>
            <a:r>
              <a:rPr lang="en-US" sz="1050" dirty="0">
                <a:solidFill>
                  <a:schemeClr val="bg1"/>
                </a:solidFill>
              </a:rPr>
              <a:t> Image Generator G1</a:t>
            </a:r>
            <a:endParaRPr lang="en-US" sz="1050" dirty="0">
              <a:solidFill>
                <a:schemeClr val="bg1"/>
              </a:solidFill>
            </a:endParaRPr>
          </a:p>
        </p:txBody>
      </p:sp>
      <p:sp>
        <p:nvSpPr>
          <p:cNvPr id="16" name="TextBox 15"/>
          <p:cNvSpPr txBox="1"/>
          <p:nvPr/>
        </p:nvSpPr>
        <p:spPr>
          <a:xfrm>
            <a:off x="5153929" y="1758931"/>
            <a:ext cx="5181600" cy="398780"/>
          </a:xfrm>
          <a:prstGeom prst="rect">
            <a:avLst/>
          </a:prstGeom>
          <a:noFill/>
        </p:spPr>
        <p:txBody>
          <a:bodyPr wrap="none" lIns="0" rIns="0" rtlCol="0">
            <a:spAutoFit/>
          </a:bodyPr>
          <a:lstStyle/>
          <a:p>
            <a:pPr algn="l"/>
            <a:r>
              <a:rPr lang="en-US" sz="2000" b="1" dirty="0">
                <a:solidFill>
                  <a:schemeClr val="bg1"/>
                </a:solidFill>
                <a:latin typeface="Lucida Console" panose="020B0609040504020204" pitchFamily="49" charset="0"/>
                <a:cs typeface="Courier New" panose="02070309020205020404" pitchFamily="49" charset="0"/>
              </a:rPr>
              <a:t>&gt;</a:t>
            </a:r>
            <a:r>
              <a:rPr lang="pt-PT" altLang="en-US" sz="2000" b="1" dirty="0">
                <a:solidFill>
                  <a:schemeClr val="bg1"/>
                </a:solidFill>
                <a:latin typeface="Lucida Console" panose="020B0609040504020204" pitchFamily="49" charset="0"/>
                <a:cs typeface="Courier New" panose="02070309020205020404" pitchFamily="49" charset="0"/>
              </a:rPr>
              <a:t> </a:t>
            </a:r>
            <a:r>
              <a:rPr lang="en-US" sz="2000" b="1" dirty="0">
                <a:solidFill>
                  <a:schemeClr val="bg1"/>
                </a:solidFill>
                <a:latin typeface="Lucida Console" panose="020B0609040504020204" pitchFamily="49" charset="0"/>
                <a:cs typeface="Courier New" panose="02070309020205020404" pitchFamily="49" charset="0"/>
              </a:rPr>
              <a:t>Question: What is generative AI?</a:t>
            </a:r>
            <a:endParaRPr lang="en-US" sz="2000" b="1" dirty="0">
              <a:solidFill>
                <a:schemeClr val="bg1"/>
              </a:solidFill>
              <a:latin typeface="Lucida Console" panose="020B0609040504020204" pitchFamily="49" charset="0"/>
              <a:cs typeface="Courier New" panose="02070309020205020404" pitchFamily="49" charset="0"/>
            </a:endParaRPr>
          </a:p>
        </p:txBody>
      </p:sp>
      <p:sp>
        <p:nvSpPr>
          <p:cNvPr id="17" name="TextBox 16"/>
          <p:cNvSpPr txBox="1"/>
          <p:nvPr/>
        </p:nvSpPr>
        <p:spPr>
          <a:xfrm>
            <a:off x="5153929" y="2416145"/>
            <a:ext cx="6015274" cy="2246769"/>
          </a:xfrm>
          <a:prstGeom prst="rect">
            <a:avLst/>
          </a:prstGeom>
          <a:noFill/>
        </p:spPr>
        <p:txBody>
          <a:bodyPr wrap="square" lIns="0" rIns="0" rtlCol="0">
            <a:spAutoFit/>
          </a:bodyPr>
          <a:lstStyle/>
          <a:p>
            <a:r>
              <a:rPr lang="en-US" sz="2000" dirty="0">
                <a:solidFill>
                  <a:schemeClr val="bg1"/>
                </a:solidFill>
                <a:latin typeface="Lucida Console" panose="020B0609040504020204" pitchFamily="49" charset="0"/>
                <a:cs typeface="Courier New" panose="02070309020205020404" pitchFamily="49" charset="0"/>
              </a:rPr>
              <a:t>Generative AI refers to a type of</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artificial intelligence that is capable</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of creating new and original content.</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It uses algorithms and machine learning</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to generate text, images, music, and</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other forms of media based on patterns</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and rules learned from existing data.</a:t>
            </a:r>
            <a:endParaRPr lang="en-US" sz="2000" dirty="0">
              <a:solidFill>
                <a:schemeClr val="bg1"/>
              </a:solidFill>
              <a:latin typeface="Lucida Console" panose="020B0609040504020204" pitchFamily="49" charset="0"/>
              <a:cs typeface="Courier New" panose="02070309020205020404" pitchFamily="49" charset="0"/>
            </a:endParaRPr>
          </a:p>
        </p:txBody>
      </p:sp>
      <p:sp>
        <p:nvSpPr>
          <p:cNvPr id="7" name="TextBox 14"/>
          <p:cNvSpPr txBox="1"/>
          <p:nvPr/>
        </p:nvSpPr>
        <p:spPr>
          <a:xfrm>
            <a:off x="648970" y="5268595"/>
            <a:ext cx="3902710" cy="583565"/>
          </a:xfrm>
          <a:prstGeom prst="rect">
            <a:avLst/>
          </a:prstGeom>
          <a:noFill/>
        </p:spPr>
        <p:txBody>
          <a:bodyPr wrap="square" lIns="0" rIns="0" rtlCol="0">
            <a:spAutoFit/>
          </a:bodyPr>
          <a:lstStyle/>
          <a:p>
            <a:pPr algn="l"/>
            <a:r>
              <a:rPr lang="en-US" sz="1600" dirty="0">
                <a:solidFill>
                  <a:schemeClr val="bg1"/>
                </a:solidFill>
                <a:latin typeface="Lucida Console" panose="020B0609040504020204" pitchFamily="49" charset="0"/>
                <a:cs typeface="Courier New" panose="02070309020205020404" pitchFamily="49" charset="0"/>
              </a:rPr>
              <a:t>Create an image of a puppy eating a popsicle</a:t>
            </a:r>
            <a:endParaRPr lang="en-US" sz="1600" dirty="0">
              <a:solidFill>
                <a:schemeClr val="bg1"/>
              </a:solidFill>
              <a:latin typeface="Lucida Console" panose="020B06090405040202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wipe(left)">
                                      <p:cBhvr>
                                        <p:cTn id="14" dur="500"/>
                                        <p:tgtEl>
                                          <p:spTgt spid="17">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wipe(left)">
                                      <p:cBhvr>
                                        <p:cTn id="18" dur="500"/>
                                        <p:tgtEl>
                                          <p:spTgt spid="17">
                                            <p:txEl>
                                              <p:pRg st="1" end="1"/>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wipe(left)">
                                      <p:cBhvr>
                                        <p:cTn id="22" dur="500"/>
                                        <p:tgtEl>
                                          <p:spTgt spid="17">
                                            <p:txEl>
                                              <p:pRg st="2" end="2"/>
                                            </p:txEl>
                                          </p:spTgt>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7">
                                            <p:txEl>
                                              <p:pRg st="3" end="3"/>
                                            </p:txEl>
                                          </p:spTgt>
                                        </p:tgtEl>
                                        <p:attrNameLst>
                                          <p:attrName>style.visibility</p:attrName>
                                        </p:attrNameLst>
                                      </p:cBhvr>
                                      <p:to>
                                        <p:strVal val="visible"/>
                                      </p:to>
                                    </p:set>
                                    <p:animEffect transition="in" filter="wipe(left)">
                                      <p:cBhvr>
                                        <p:cTn id="26" dur="500"/>
                                        <p:tgtEl>
                                          <p:spTgt spid="17">
                                            <p:txEl>
                                              <p:pRg st="3" end="3"/>
                                            </p:txEl>
                                          </p:spTgt>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7">
                                            <p:txEl>
                                              <p:pRg st="4" end="4"/>
                                            </p:txEl>
                                          </p:spTgt>
                                        </p:tgtEl>
                                        <p:attrNameLst>
                                          <p:attrName>style.visibility</p:attrName>
                                        </p:attrNameLst>
                                      </p:cBhvr>
                                      <p:to>
                                        <p:strVal val="visible"/>
                                      </p:to>
                                    </p:set>
                                    <p:animEffect transition="in" filter="wipe(left)">
                                      <p:cBhvr>
                                        <p:cTn id="30" dur="500"/>
                                        <p:tgtEl>
                                          <p:spTgt spid="17">
                                            <p:txEl>
                                              <p:pRg st="4" end="4"/>
                                            </p:txEl>
                                          </p:spTgt>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7">
                                            <p:txEl>
                                              <p:pRg st="5" end="5"/>
                                            </p:txEl>
                                          </p:spTgt>
                                        </p:tgtEl>
                                        <p:attrNameLst>
                                          <p:attrName>style.visibility</p:attrName>
                                        </p:attrNameLst>
                                      </p:cBhvr>
                                      <p:to>
                                        <p:strVal val="visible"/>
                                      </p:to>
                                    </p:set>
                                    <p:animEffect transition="in" filter="wipe(left)">
                                      <p:cBhvr>
                                        <p:cTn id="34" dur="500"/>
                                        <p:tgtEl>
                                          <p:spTgt spid="17">
                                            <p:txEl>
                                              <p:pRg st="5" end="5"/>
                                            </p:txEl>
                                          </p:spTgt>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7">
                                            <p:txEl>
                                              <p:pRg st="6" end="6"/>
                                            </p:txEl>
                                          </p:spTgt>
                                        </p:tgtEl>
                                        <p:attrNameLst>
                                          <p:attrName>style.visibility</p:attrName>
                                        </p:attrNameLst>
                                      </p:cBhvr>
                                      <p:to>
                                        <p:strVal val="visible"/>
                                      </p:to>
                                    </p:set>
                                    <p:animEffect transition="in" filter="wipe(left)">
                                      <p:cBhvr>
                                        <p:cTn id="38" dur="500"/>
                                        <p:tgtEl>
                                          <p:spTgt spid="17">
                                            <p:txEl>
                                              <p:pRg st="6" end="6"/>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17" grpId="0" uiExpand="1" build="p"/>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5656580" y="6458585"/>
            <a:ext cx="6323330" cy="306705"/>
          </a:xfrm>
          <a:prstGeom prst="rect">
            <a:avLst/>
          </a:prstGeom>
          <a:noFill/>
        </p:spPr>
        <p:txBody>
          <a:bodyPr wrap="square" rtlCol="0" anchor="t">
            <a:spAutoFit/>
          </a:bodyPr>
          <a:p>
            <a:r>
              <a:rPr lang="en-US" sz="1400">
                <a:hlinkClick r:id="rId2" action="ppaction://hlinkfile"/>
              </a:rPr>
              <a:t>https://aws.amazon.com/pt/q/developer/?did=ap_card&amp;trk=ap_card</a:t>
            </a:r>
            <a:endParaRPr lang="en-US" sz="1400"/>
          </a:p>
        </p:txBody>
      </p:sp>
      <p:pic>
        <p:nvPicPr>
          <p:cNvPr id="3" name="Picture 2"/>
          <p:cNvPicPr>
            <a:picLocks noChangeAspect="1"/>
          </p:cNvPicPr>
          <p:nvPr/>
        </p:nvPicPr>
        <p:blipFill>
          <a:blip r:embed="rId3"/>
          <a:stretch>
            <a:fillRect/>
          </a:stretch>
        </p:blipFill>
        <p:spPr>
          <a:xfrm>
            <a:off x="10605135" y="1699260"/>
            <a:ext cx="1374775" cy="13976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1" name="Rectangle 10"/>
          <p:cNvSpPr/>
          <p:nvPr/>
        </p:nvSpPr>
        <p:spPr>
          <a:xfrm>
            <a:off x="3611880" y="1243965"/>
            <a:ext cx="7291070" cy="5433695"/>
          </a:xfrm>
          <a:prstGeom prst="rect">
            <a:avLst/>
          </a:prstGeom>
          <a:solidFill>
            <a:srgbClr val="030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err="1"/>
          </a:p>
        </p:txBody>
      </p:sp>
      <p:sp>
        <p:nvSpPr>
          <p:cNvPr id="2" name="Title 1"/>
          <p:cNvSpPr>
            <a:spLocks noGrp="1"/>
          </p:cNvSpPr>
          <p:nvPr/>
        </p:nvSpPr>
        <p:spPr>
          <a:xfrm>
            <a:off x="419100" y="351901"/>
            <a:ext cx="11430001"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marL="342900" indent="-342900"/>
            <a:r>
              <a:rPr lang="en-US" dirty="0">
                <a:solidFill>
                  <a:schemeClr val="bg1"/>
                </a:solidFill>
              </a:rPr>
              <a:t>Generati</a:t>
            </a:r>
            <a:r>
              <a:rPr lang="pt-PT" altLang="en-US" dirty="0">
                <a:solidFill>
                  <a:schemeClr val="bg1"/>
                </a:solidFill>
              </a:rPr>
              <a:t>ve AI</a:t>
            </a:r>
            <a:r>
              <a:rPr lang="en-US" dirty="0">
                <a:solidFill>
                  <a:schemeClr val="bg1"/>
                </a:solidFill>
              </a:rPr>
              <a:t> </a:t>
            </a:r>
            <a:endParaRPr lang="en-US" dirty="0">
              <a:solidFill>
                <a:schemeClr val="bg1"/>
              </a:solidFill>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76370" y="1471295"/>
            <a:ext cx="494665" cy="295910"/>
          </a:xfrm>
          <a:prstGeom prst="rect">
            <a:avLst/>
          </a:prstGeom>
        </p:spPr>
      </p:pic>
      <p:sp>
        <p:nvSpPr>
          <p:cNvPr id="7" name="TextBox 6"/>
          <p:cNvSpPr txBox="1"/>
          <p:nvPr/>
        </p:nvSpPr>
        <p:spPr>
          <a:xfrm>
            <a:off x="4643755" y="1380490"/>
            <a:ext cx="2621915" cy="398780"/>
          </a:xfrm>
          <a:prstGeom prst="rect">
            <a:avLst/>
          </a:prstGeom>
          <a:noFill/>
        </p:spPr>
        <p:txBody>
          <a:bodyPr wrap="square" lIns="0" rIns="0" rtlCol="0">
            <a:spAutoFit/>
          </a:bodyPr>
          <a:p>
            <a:pPr algn="ctr"/>
            <a:r>
              <a:rPr lang="en-US" sz="2000" spc="800" dirty="0">
                <a:solidFill>
                  <a:schemeClr val="bg1"/>
                </a:solidFill>
              </a:rPr>
              <a:t>COMMUNITY</a:t>
            </a:r>
            <a:endParaRPr lang="en-US" sz="2000" spc="800" dirty="0">
              <a:solidFill>
                <a:schemeClr val="bg1"/>
              </a:solidFill>
            </a:endParaRPr>
          </a:p>
        </p:txBody>
      </p:sp>
      <p:pic>
        <p:nvPicPr>
          <p:cNvPr id="4" name="Picture 3"/>
          <p:cNvPicPr>
            <a:picLocks noChangeAspect="1"/>
          </p:cNvPicPr>
          <p:nvPr/>
        </p:nvPicPr>
        <p:blipFill>
          <a:blip r:embed="rId2"/>
          <a:stretch>
            <a:fillRect/>
          </a:stretch>
        </p:blipFill>
        <p:spPr>
          <a:xfrm>
            <a:off x="419100" y="2172335"/>
            <a:ext cx="1921510" cy="1897380"/>
          </a:xfrm>
          <a:prstGeom prst="rect">
            <a:avLst/>
          </a:prstGeom>
        </p:spPr>
      </p:pic>
      <p:pic>
        <p:nvPicPr>
          <p:cNvPr id="5" name="Picture 4"/>
          <p:cNvPicPr>
            <a:picLocks noChangeAspect="1"/>
          </p:cNvPicPr>
          <p:nvPr/>
        </p:nvPicPr>
        <p:blipFill>
          <a:blip r:embed="rId3"/>
          <a:stretch>
            <a:fillRect/>
          </a:stretch>
        </p:blipFill>
        <p:spPr>
          <a:xfrm>
            <a:off x="4146550" y="1779270"/>
            <a:ext cx="5969000" cy="468757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231775" y="2944495"/>
            <a:ext cx="3918585" cy="755650"/>
          </a:xfrm>
          <a:prstGeom prst="rect">
            <a:avLst/>
          </a:prstGeom>
          <a:noFill/>
        </p:spPr>
        <p:txBody>
          <a:bodyPr wrap="square" rtlCol="0" anchor="t">
            <a:spAutoFit/>
          </a:bodyPr>
          <a:p>
            <a:pPr marR="0" lvl="0" indent="0" algn="ctr"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3: Integration: Spring AI with OpenAI (ChatGPT)</a:t>
            </a:r>
            <a:endParaRPr lang="pt-PT" altLang="en-US">
              <a:solidFill>
                <a:schemeClr val="bg1"/>
              </a:solidFill>
            </a:endParaRPr>
          </a:p>
        </p:txBody>
      </p:sp>
      <p:pic>
        <p:nvPicPr>
          <p:cNvPr id="5" name="Picture 4"/>
          <p:cNvPicPr>
            <a:picLocks noChangeAspect="1"/>
          </p:cNvPicPr>
          <p:nvPr/>
        </p:nvPicPr>
        <p:blipFill>
          <a:blip r:embed="rId2"/>
          <a:stretch>
            <a:fillRect/>
          </a:stretch>
        </p:blipFill>
        <p:spPr>
          <a:xfrm>
            <a:off x="1444625" y="628015"/>
            <a:ext cx="1739900" cy="17399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3957320" y="3155950"/>
            <a:ext cx="4277995" cy="1568450"/>
          </a:xfrm>
          <a:prstGeom prst="rect">
            <a:avLst/>
          </a:prstGeom>
          <a:noFill/>
        </p:spPr>
        <p:txBody>
          <a:bodyPr wrap="none" rtlCol="0">
            <a:spAutoFit/>
          </a:bodyPr>
          <a:p>
            <a:r>
              <a:rPr lang="pt-PT" altLang="en-US" sz="9600" b="1">
                <a:solidFill>
                  <a:schemeClr val="bg1"/>
                </a:solidFill>
              </a:rPr>
              <a:t>DEMO</a:t>
            </a:r>
            <a:endParaRPr lang="pt-PT" altLang="en-US" sz="9600" b="1">
              <a:solidFill>
                <a:schemeClr val="bg1"/>
              </a:solidFill>
            </a:endParaRPr>
          </a:p>
        </p:txBody>
      </p:sp>
      <p:pic>
        <p:nvPicPr>
          <p:cNvPr id="8" name="Picture 7"/>
          <p:cNvPicPr>
            <a:picLocks noChangeAspect="1"/>
          </p:cNvPicPr>
          <p:nvPr/>
        </p:nvPicPr>
        <p:blipFill>
          <a:blip r:embed="rId2"/>
          <a:stretch>
            <a:fillRect/>
          </a:stretch>
        </p:blipFill>
        <p:spPr>
          <a:xfrm>
            <a:off x="9535160" y="397510"/>
            <a:ext cx="2101850" cy="210185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2418080" y="2600325"/>
            <a:ext cx="6803390" cy="1014730"/>
          </a:xfrm>
          <a:prstGeom prst="rect">
            <a:avLst/>
          </a:prstGeom>
          <a:noFill/>
        </p:spPr>
        <p:txBody>
          <a:bodyPr wrap="none" rtlCol="0">
            <a:spAutoFit/>
          </a:bodyPr>
          <a:p>
            <a:pPr algn="l"/>
            <a:r>
              <a:rPr lang="en-US" sz="6000" b="1">
                <a:solidFill>
                  <a:schemeClr val="bg1"/>
                </a:solidFill>
              </a:rPr>
              <a:t>Getting started</a:t>
            </a:r>
            <a:endParaRPr lang="en-US" sz="6000" b="1">
              <a:solidFill>
                <a:schemeClr val="bg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64936" y="2151151"/>
            <a:ext cx="5777492" cy="942340"/>
          </a:xfrm>
          <a:prstGeom prst="rect">
            <a:avLst/>
          </a:prstGeom>
        </p:spPr>
        <p:txBody>
          <a:bodyPr vert="horz" wrap="square" lIns="0" tIns="6237" rIns="0" bIns="0" rtlCol="0">
            <a:spAutoFit/>
          </a:bodyPr>
          <a:lstStyle/>
          <a:p>
            <a:pPr marL="12700" marR="5080">
              <a:lnSpc>
                <a:spcPct val="111000"/>
              </a:lnSpc>
              <a:spcBef>
                <a:spcPts val="90"/>
              </a:spcBef>
            </a:pPr>
            <a:r>
              <a:rPr sz="1830" spc="15" dirty="0">
                <a:solidFill>
                  <a:schemeClr val="bg1"/>
                </a:solidFill>
                <a:latin typeface="Courier New"/>
                <a:cs typeface="Courier New"/>
              </a:rPr>
              <a:t>spring.application.name=</a:t>
            </a:r>
            <a:r>
              <a:rPr sz="1830" spc="15" dirty="0">
                <a:solidFill>
                  <a:srgbClr val="077D16"/>
                </a:solidFill>
                <a:latin typeface="Courier New"/>
                <a:cs typeface="Courier New"/>
              </a:rPr>
              <a:t>hello-spring-ai </a:t>
            </a:r>
            <a:r>
              <a:rPr sz="1830" spc="20" dirty="0">
                <a:solidFill>
                  <a:srgbClr val="077D16"/>
                </a:solidFill>
                <a:latin typeface="Courier New"/>
                <a:cs typeface="Courier New"/>
              </a:rPr>
              <a:t> </a:t>
            </a:r>
            <a:r>
              <a:rPr sz="1830" spc="15" dirty="0">
                <a:solidFill>
                  <a:schemeClr val="bg1"/>
                </a:solidFill>
                <a:latin typeface="Courier New"/>
                <a:cs typeface="Courier New"/>
              </a:rPr>
              <a:t>spring.ai.openai.api-key=</a:t>
            </a:r>
            <a:r>
              <a:rPr sz="1830" spc="15" dirty="0">
                <a:solidFill>
                  <a:srgbClr val="077D16"/>
                </a:solidFill>
                <a:latin typeface="Courier New"/>
                <a:cs typeface="Courier New"/>
              </a:rPr>
              <a:t>YOUR_KEY_HERE </a:t>
            </a:r>
            <a:r>
              <a:rPr sz="1830" spc="20" dirty="0">
                <a:solidFill>
                  <a:srgbClr val="077D16"/>
                </a:solidFill>
                <a:latin typeface="Courier New"/>
                <a:cs typeface="Courier New"/>
              </a:rPr>
              <a:t> </a:t>
            </a:r>
            <a:r>
              <a:rPr sz="1830" spc="15" dirty="0">
                <a:solidFill>
                  <a:schemeClr val="bg1"/>
                </a:solidFill>
                <a:latin typeface="Courier New"/>
                <a:cs typeface="Courier New"/>
              </a:rPr>
              <a:t>spring.ai.openai.chat.options.model</a:t>
            </a:r>
            <a:r>
              <a:rPr sz="1830" spc="15" dirty="0">
                <a:solidFill>
                  <a:srgbClr val="080808"/>
                </a:solidFill>
                <a:latin typeface="Courier New"/>
                <a:cs typeface="Courier New"/>
              </a:rPr>
              <a:t>=</a:t>
            </a:r>
            <a:r>
              <a:rPr sz="1830" spc="15" dirty="0">
                <a:solidFill>
                  <a:srgbClr val="077D16"/>
                </a:solidFill>
                <a:latin typeface="Courier New"/>
                <a:cs typeface="Courier New"/>
              </a:rPr>
              <a:t>gpt-4</a:t>
            </a:r>
            <a:endParaRPr sz="1830">
              <a:latin typeface="Courier New"/>
              <a:cs typeface="Courier New"/>
            </a:endParaRPr>
          </a:p>
        </p:txBody>
      </p:sp>
      <p:grpSp>
        <p:nvGrpSpPr>
          <p:cNvPr id="3" name="object 3"/>
          <p:cNvGrpSpPr/>
          <p:nvPr/>
        </p:nvGrpSpPr>
        <p:grpSpPr>
          <a:xfrm>
            <a:off x="6813205" y="1094112"/>
            <a:ext cx="4633915" cy="4689015"/>
            <a:chOff x="11366261" y="2004859"/>
            <a:chExt cx="8491220" cy="8592185"/>
          </a:xfrm>
        </p:grpSpPr>
        <p:pic>
          <p:nvPicPr>
            <p:cNvPr id="4" name="object 4"/>
            <p:cNvPicPr/>
            <p:nvPr/>
          </p:nvPicPr>
          <p:blipFill>
            <a:blip r:embed="rId1" cstate="print"/>
            <a:stretch>
              <a:fillRect/>
            </a:stretch>
          </p:blipFill>
          <p:spPr>
            <a:xfrm>
              <a:off x="11366261" y="2004859"/>
              <a:ext cx="8491040" cy="8591614"/>
            </a:xfrm>
            <a:prstGeom prst="rect">
              <a:avLst/>
            </a:prstGeom>
          </p:spPr>
        </p:pic>
        <p:pic>
          <p:nvPicPr>
            <p:cNvPr id="5" name="object 5"/>
            <p:cNvPicPr/>
            <p:nvPr/>
          </p:nvPicPr>
          <p:blipFill>
            <a:blip r:embed="rId2" cstate="print"/>
            <a:stretch>
              <a:fillRect/>
            </a:stretch>
          </p:blipFill>
          <p:spPr>
            <a:xfrm>
              <a:off x="11408144" y="2039078"/>
              <a:ext cx="8386332" cy="8486906"/>
            </a:xfrm>
            <a:prstGeom prst="rect">
              <a:avLst/>
            </a:prstGeom>
          </p:spPr>
        </p:pic>
        <p:sp>
          <p:nvSpPr>
            <p:cNvPr id="6" name="object 6"/>
            <p:cNvSpPr/>
            <p:nvPr/>
          </p:nvSpPr>
          <p:spPr>
            <a:xfrm>
              <a:off x="11408144" y="2039079"/>
              <a:ext cx="8386445" cy="8487410"/>
            </a:xfrm>
            <a:custGeom>
              <a:avLst/>
              <a:gdLst/>
              <a:ahLst/>
              <a:cxnLst/>
              <a:rect l="l" t="t" r="r" b="b"/>
              <a:pathLst>
                <a:path w="8386444" h="8487410">
                  <a:moveTo>
                    <a:pt x="0" y="0"/>
                  </a:moveTo>
                  <a:lnTo>
                    <a:pt x="8386332" y="0"/>
                  </a:lnTo>
                  <a:lnTo>
                    <a:pt x="8386332" y="8486905"/>
                  </a:lnTo>
                  <a:lnTo>
                    <a:pt x="0" y="8486905"/>
                  </a:lnTo>
                  <a:lnTo>
                    <a:pt x="0" y="0"/>
                  </a:lnTo>
                  <a:close/>
                </a:path>
              </a:pathLst>
            </a:custGeom>
            <a:ln w="20941">
              <a:solidFill>
                <a:srgbClr val="FFFFFF"/>
              </a:solidFill>
            </a:ln>
          </p:spPr>
          <p:txBody>
            <a:bodyPr wrap="square" lIns="0" tIns="0" rIns="0" bIns="0" rtlCol="0"/>
            <a:lstStyle/>
            <a:p>
              <a:endParaRPr sz="980"/>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0" name="Rectangles 9"/>
          <p:cNvSpPr/>
          <p:nvPr/>
        </p:nvSpPr>
        <p:spPr>
          <a:xfrm>
            <a:off x="808990" y="4273550"/>
            <a:ext cx="11193145" cy="6261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1069340" y="49403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0" name="Rectangles 9"/>
          <p:cNvSpPr/>
          <p:nvPr/>
        </p:nvSpPr>
        <p:spPr>
          <a:xfrm>
            <a:off x="245110" y="756285"/>
            <a:ext cx="3876675" cy="353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398780" y="1457960"/>
            <a:ext cx="3876675" cy="353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52450" y="4170680"/>
            <a:ext cx="6943090" cy="93535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6654800" y="100330"/>
            <a:ext cx="5408930" cy="1143635"/>
          </a:xfrm>
          <a:prstGeom prst="rect">
            <a:avLst/>
          </a:prstGeom>
        </p:spPr>
      </p:pic>
      <p:sp>
        <p:nvSpPr>
          <p:cNvPr id="5" name="Rectangles 4"/>
          <p:cNvSpPr/>
          <p:nvPr/>
        </p:nvSpPr>
        <p:spPr>
          <a:xfrm>
            <a:off x="6521450" y="100330"/>
            <a:ext cx="5542280" cy="11436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11236325" y="51752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1350625" y="62928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7" name="Oval 6"/>
          <p:cNvSpPr/>
          <p:nvPr/>
        </p:nvSpPr>
        <p:spPr>
          <a:xfrm>
            <a:off x="4759960" y="261366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874260" y="272542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307080" cy="398780"/>
          </a:xfrm>
          <a:prstGeom prst="rect">
            <a:avLst/>
          </a:prstGeom>
          <a:noFill/>
        </p:spPr>
        <p:txBody>
          <a:bodyPr wrap="none" rtlCol="0">
            <a:spAutoFit/>
          </a:bodyPr>
          <a:p>
            <a:pPr algn="l"/>
            <a:r>
              <a:rPr lang="en-US" sz="2000" b="1" dirty="0">
                <a:solidFill>
                  <a:schemeClr val="bg1"/>
                </a:solidFill>
                <a:sym typeface="+mn-ea"/>
              </a:rPr>
              <a:t>What is Generative AI</a:t>
            </a:r>
            <a:endParaRPr lang="en-US" altLang="en-US" sz="2000" b="1" dirty="0">
              <a:solidFill>
                <a:schemeClr val="bg1"/>
              </a:solidFill>
              <a:sym typeface="+mn-ea"/>
            </a:endParaRPr>
          </a:p>
        </p:txBody>
      </p:sp>
      <p:sp>
        <p:nvSpPr>
          <p:cNvPr id="2" name="Text Box 1"/>
          <p:cNvSpPr txBox="1"/>
          <p:nvPr/>
        </p:nvSpPr>
        <p:spPr>
          <a:xfrm>
            <a:off x="525780" y="1101090"/>
            <a:ext cx="1096645" cy="337185"/>
          </a:xfrm>
          <a:prstGeom prst="rect">
            <a:avLst/>
          </a:prstGeom>
          <a:noFill/>
        </p:spPr>
        <p:txBody>
          <a:bodyPr wrap="square" rtlCol="0">
            <a:spAutoFit/>
          </a:bodyPr>
          <a:p>
            <a:pPr indent="0" algn="l">
              <a:buFont typeface="Arial" panose="02080604020202020204" pitchFamily="34" charset="0"/>
              <a:buNone/>
            </a:pPr>
            <a:r>
              <a:rPr lang="pt-PT" sz="1600" b="1">
                <a:solidFill>
                  <a:schemeClr val="bg1"/>
                </a:solidFill>
                <a:sym typeface="+mn-ea"/>
              </a:rPr>
              <a:t>Image</a:t>
            </a:r>
            <a:endParaRPr lang="pt-PT" sz="1600" b="1">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5" name="Text Box 4"/>
          <p:cNvSpPr txBox="1"/>
          <p:nvPr/>
        </p:nvSpPr>
        <p:spPr>
          <a:xfrm>
            <a:off x="5153660" y="1101090"/>
            <a:ext cx="1370965" cy="337185"/>
          </a:xfrm>
          <a:prstGeom prst="rect">
            <a:avLst/>
          </a:prstGeom>
          <a:noFill/>
        </p:spPr>
        <p:txBody>
          <a:bodyPr wrap="square" rtlCol="0">
            <a:spAutoFit/>
          </a:bodyPr>
          <a:p>
            <a:pPr algn="l"/>
            <a:r>
              <a:rPr lang="en-US" sz="1600" b="1" dirty="0">
                <a:solidFill>
                  <a:schemeClr val="bg1"/>
                </a:solidFill>
                <a:sym typeface="+mn-ea"/>
              </a:rPr>
              <a:t>Text/Chat </a:t>
            </a:r>
            <a:endParaRPr lang="en-US" sz="1600" b="1" dirty="0">
              <a:solidFill>
                <a:schemeClr val="bg1"/>
              </a:solidFill>
              <a:sym typeface="+mn-ea"/>
            </a:endParaRPr>
          </a:p>
        </p:txBody>
      </p:sp>
      <p:sp>
        <p:nvSpPr>
          <p:cNvPr id="21" name="TextBox 20"/>
          <p:cNvSpPr txBox="1"/>
          <p:nvPr/>
        </p:nvSpPr>
        <p:spPr>
          <a:xfrm>
            <a:off x="6556375" y="4769485"/>
            <a:ext cx="3255010" cy="252730"/>
          </a:xfrm>
          <a:prstGeom prst="rect">
            <a:avLst/>
          </a:prstGeom>
          <a:noFill/>
        </p:spPr>
        <p:txBody>
          <a:bodyPr wrap="square" lIns="0" rIns="0" rtlCol="0">
            <a:spAutoFit/>
          </a:bodyPr>
          <a:lstStyle/>
          <a:p>
            <a:pPr algn="ctr"/>
            <a:r>
              <a:rPr lang="en-US" sz="1050" dirty="0">
                <a:solidFill>
                  <a:schemeClr val="bg1"/>
                </a:solidFill>
              </a:rPr>
              <a:t>Generated with Amazon Titan Text G1 - Express</a:t>
            </a:r>
            <a:endParaRPr lang="en-US" sz="1050" dirty="0">
              <a:solidFill>
                <a:schemeClr val="bg1"/>
              </a:solidFill>
            </a:endParaRPr>
          </a:p>
        </p:txBody>
      </p:sp>
      <p:sp>
        <p:nvSpPr>
          <p:cNvPr id="23" name="TextBox 22"/>
          <p:cNvSpPr txBox="1"/>
          <p:nvPr/>
        </p:nvSpPr>
        <p:spPr>
          <a:xfrm>
            <a:off x="595630" y="4966335"/>
            <a:ext cx="3434715" cy="252730"/>
          </a:xfrm>
          <a:prstGeom prst="rect">
            <a:avLst/>
          </a:prstGeom>
          <a:noFill/>
        </p:spPr>
        <p:txBody>
          <a:bodyPr wrap="square" lIns="0" rIns="0" rtlCol="0">
            <a:spAutoFit/>
          </a:bodyPr>
          <a:lstStyle/>
          <a:p>
            <a:pPr algn="ctr"/>
            <a:r>
              <a:rPr lang="en-US" sz="1050" dirty="0">
                <a:solidFill>
                  <a:schemeClr val="bg1"/>
                </a:solidFill>
              </a:rPr>
              <a:t>Generated with Amazon Titan Image Generator G1</a:t>
            </a:r>
            <a:endParaRPr lang="en-US" sz="1050" dirty="0">
              <a:solidFill>
                <a:schemeClr val="bg1"/>
              </a:solidFill>
            </a:endParaRPr>
          </a:p>
        </p:txBody>
      </p:sp>
      <p:sp>
        <p:nvSpPr>
          <p:cNvPr id="16" name="TextBox 15"/>
          <p:cNvSpPr txBox="1"/>
          <p:nvPr/>
        </p:nvSpPr>
        <p:spPr>
          <a:xfrm>
            <a:off x="5153929" y="1758931"/>
            <a:ext cx="5181600" cy="398780"/>
          </a:xfrm>
          <a:prstGeom prst="rect">
            <a:avLst/>
          </a:prstGeom>
          <a:noFill/>
        </p:spPr>
        <p:txBody>
          <a:bodyPr wrap="none" lIns="0" rIns="0" rtlCol="0">
            <a:spAutoFit/>
          </a:bodyPr>
          <a:lstStyle/>
          <a:p>
            <a:pPr algn="l"/>
            <a:r>
              <a:rPr lang="en-US" sz="2000" b="1" dirty="0">
                <a:solidFill>
                  <a:schemeClr val="bg1"/>
                </a:solidFill>
                <a:latin typeface="Lucida Console" panose="020B0609040504020204" pitchFamily="49" charset="0"/>
                <a:cs typeface="Courier New" panose="02070309020205020404" pitchFamily="49" charset="0"/>
              </a:rPr>
              <a:t>&gt;</a:t>
            </a:r>
            <a:r>
              <a:rPr lang="pt-PT" altLang="en-US" sz="2000" b="1" dirty="0">
                <a:solidFill>
                  <a:schemeClr val="bg1"/>
                </a:solidFill>
                <a:latin typeface="Lucida Console" panose="020B0609040504020204" pitchFamily="49" charset="0"/>
                <a:cs typeface="Courier New" panose="02070309020205020404" pitchFamily="49" charset="0"/>
              </a:rPr>
              <a:t> </a:t>
            </a:r>
            <a:r>
              <a:rPr lang="en-US" sz="2000" b="1" dirty="0">
                <a:solidFill>
                  <a:schemeClr val="bg1"/>
                </a:solidFill>
                <a:latin typeface="Lucida Console" panose="020B0609040504020204" pitchFamily="49" charset="0"/>
                <a:cs typeface="Courier New" panose="02070309020205020404" pitchFamily="49" charset="0"/>
              </a:rPr>
              <a:t>Question: What is generative AI?</a:t>
            </a:r>
            <a:endParaRPr lang="en-US" sz="2000" b="1" dirty="0">
              <a:solidFill>
                <a:schemeClr val="bg1"/>
              </a:solidFill>
              <a:latin typeface="Lucida Console" panose="020B0609040504020204" pitchFamily="49" charset="0"/>
              <a:cs typeface="Courier New" panose="02070309020205020404" pitchFamily="49" charset="0"/>
            </a:endParaRPr>
          </a:p>
        </p:txBody>
      </p:sp>
      <p:sp>
        <p:nvSpPr>
          <p:cNvPr id="17" name="TextBox 16"/>
          <p:cNvSpPr txBox="1"/>
          <p:nvPr/>
        </p:nvSpPr>
        <p:spPr>
          <a:xfrm>
            <a:off x="5153929" y="2416145"/>
            <a:ext cx="6015274" cy="2246769"/>
          </a:xfrm>
          <a:prstGeom prst="rect">
            <a:avLst/>
          </a:prstGeom>
          <a:noFill/>
        </p:spPr>
        <p:txBody>
          <a:bodyPr wrap="square" lIns="0" rIns="0" rtlCol="0">
            <a:spAutoFit/>
          </a:bodyPr>
          <a:lstStyle/>
          <a:p>
            <a:r>
              <a:rPr lang="en-US" sz="2000" dirty="0">
                <a:solidFill>
                  <a:schemeClr val="bg1"/>
                </a:solidFill>
                <a:latin typeface="Lucida Console" panose="020B0609040504020204" pitchFamily="49" charset="0"/>
                <a:cs typeface="Courier New" panose="02070309020205020404" pitchFamily="49" charset="0"/>
              </a:rPr>
              <a:t>Generative AI refers to a type of</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artificial intelligence that is capable</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of creating new and original content.</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It uses algorithms and machine learning</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to generate text, images, music, and</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other forms of media based on patterns</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and rules learned from existing data.</a:t>
            </a:r>
            <a:endParaRPr lang="en-US" sz="2000" dirty="0">
              <a:solidFill>
                <a:schemeClr val="bg1"/>
              </a:solidFill>
              <a:latin typeface="Lucida Console" panose="020B0609040504020204" pitchFamily="49" charset="0"/>
              <a:cs typeface="Courier New" panose="02070309020205020404" pitchFamily="49" charset="0"/>
            </a:endParaRPr>
          </a:p>
        </p:txBody>
      </p:sp>
      <p:sp>
        <p:nvSpPr>
          <p:cNvPr id="7" name="TextBox 14"/>
          <p:cNvSpPr txBox="1"/>
          <p:nvPr/>
        </p:nvSpPr>
        <p:spPr>
          <a:xfrm>
            <a:off x="648970" y="5268595"/>
            <a:ext cx="3902710" cy="583565"/>
          </a:xfrm>
          <a:prstGeom prst="rect">
            <a:avLst/>
          </a:prstGeom>
          <a:noFill/>
        </p:spPr>
        <p:txBody>
          <a:bodyPr wrap="square" lIns="0" rIns="0" rtlCol="0">
            <a:spAutoFit/>
          </a:bodyPr>
          <a:lstStyle/>
          <a:p>
            <a:pPr algn="l"/>
            <a:r>
              <a:rPr lang="en-US" sz="1600" dirty="0">
                <a:solidFill>
                  <a:schemeClr val="bg1"/>
                </a:solidFill>
                <a:latin typeface="Lucida Console" panose="020B0609040504020204" pitchFamily="49" charset="0"/>
                <a:cs typeface="Courier New" panose="02070309020205020404" pitchFamily="49" charset="0"/>
              </a:rPr>
              <a:t>A stylized picture of a cute old steampunk robot</a:t>
            </a:r>
            <a:endParaRPr lang="en-US" sz="1600" dirty="0">
              <a:solidFill>
                <a:schemeClr val="bg1"/>
              </a:solidFill>
              <a:latin typeface="Lucida Console" panose="020B0609040504020204" pitchFamily="49" charset="0"/>
              <a:cs typeface="Courier New" panose="02070309020205020404" pitchFamily="49" charset="0"/>
            </a:endParaRPr>
          </a:p>
        </p:txBody>
      </p:sp>
      <p:pic>
        <p:nvPicPr>
          <p:cNvPr id="6" name="Picture 5" descr="Captura de tela de 2024-09-05 00-04-15"/>
          <p:cNvPicPr>
            <a:picLocks noChangeAspect="1"/>
          </p:cNvPicPr>
          <p:nvPr/>
        </p:nvPicPr>
        <p:blipFill>
          <a:blip r:embed="rId1"/>
          <a:stretch>
            <a:fillRect/>
          </a:stretch>
        </p:blipFill>
        <p:spPr>
          <a:xfrm>
            <a:off x="595630" y="1517015"/>
            <a:ext cx="3331210" cy="3350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wipe(left)">
                                      <p:cBhvr>
                                        <p:cTn id="14" dur="500"/>
                                        <p:tgtEl>
                                          <p:spTgt spid="17">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wipe(left)">
                                      <p:cBhvr>
                                        <p:cTn id="18" dur="500"/>
                                        <p:tgtEl>
                                          <p:spTgt spid="17">
                                            <p:txEl>
                                              <p:pRg st="1" end="1"/>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wipe(left)">
                                      <p:cBhvr>
                                        <p:cTn id="22" dur="500"/>
                                        <p:tgtEl>
                                          <p:spTgt spid="17">
                                            <p:txEl>
                                              <p:pRg st="2" end="2"/>
                                            </p:txEl>
                                          </p:spTgt>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7">
                                            <p:txEl>
                                              <p:pRg st="3" end="3"/>
                                            </p:txEl>
                                          </p:spTgt>
                                        </p:tgtEl>
                                        <p:attrNameLst>
                                          <p:attrName>style.visibility</p:attrName>
                                        </p:attrNameLst>
                                      </p:cBhvr>
                                      <p:to>
                                        <p:strVal val="visible"/>
                                      </p:to>
                                    </p:set>
                                    <p:animEffect transition="in" filter="wipe(left)">
                                      <p:cBhvr>
                                        <p:cTn id="26" dur="500"/>
                                        <p:tgtEl>
                                          <p:spTgt spid="17">
                                            <p:txEl>
                                              <p:pRg st="3" end="3"/>
                                            </p:txEl>
                                          </p:spTgt>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7">
                                            <p:txEl>
                                              <p:pRg st="4" end="4"/>
                                            </p:txEl>
                                          </p:spTgt>
                                        </p:tgtEl>
                                        <p:attrNameLst>
                                          <p:attrName>style.visibility</p:attrName>
                                        </p:attrNameLst>
                                      </p:cBhvr>
                                      <p:to>
                                        <p:strVal val="visible"/>
                                      </p:to>
                                    </p:set>
                                    <p:animEffect transition="in" filter="wipe(left)">
                                      <p:cBhvr>
                                        <p:cTn id="30" dur="500"/>
                                        <p:tgtEl>
                                          <p:spTgt spid="17">
                                            <p:txEl>
                                              <p:pRg st="4" end="4"/>
                                            </p:txEl>
                                          </p:spTgt>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7">
                                            <p:txEl>
                                              <p:pRg st="5" end="5"/>
                                            </p:txEl>
                                          </p:spTgt>
                                        </p:tgtEl>
                                        <p:attrNameLst>
                                          <p:attrName>style.visibility</p:attrName>
                                        </p:attrNameLst>
                                      </p:cBhvr>
                                      <p:to>
                                        <p:strVal val="visible"/>
                                      </p:to>
                                    </p:set>
                                    <p:animEffect transition="in" filter="wipe(left)">
                                      <p:cBhvr>
                                        <p:cTn id="34" dur="500"/>
                                        <p:tgtEl>
                                          <p:spTgt spid="17">
                                            <p:txEl>
                                              <p:pRg st="5" end="5"/>
                                            </p:txEl>
                                          </p:spTgt>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7">
                                            <p:txEl>
                                              <p:pRg st="6" end="6"/>
                                            </p:txEl>
                                          </p:spTgt>
                                        </p:tgtEl>
                                        <p:attrNameLst>
                                          <p:attrName>style.visibility</p:attrName>
                                        </p:attrNameLst>
                                      </p:cBhvr>
                                      <p:to>
                                        <p:strVal val="visible"/>
                                      </p:to>
                                    </p:set>
                                    <p:animEffect transition="in" filter="wipe(left)">
                                      <p:cBhvr>
                                        <p:cTn id="38" dur="500"/>
                                        <p:tgtEl>
                                          <p:spTgt spid="17">
                                            <p:txEl>
                                              <p:pRg st="6" end="6"/>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17" grpId="0" uiExpand="1" build="p"/>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Rectangles 1"/>
          <p:cNvSpPr/>
          <p:nvPr/>
        </p:nvSpPr>
        <p:spPr>
          <a:xfrm>
            <a:off x="249555" y="5319395"/>
            <a:ext cx="11511280" cy="1483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11041380" y="598297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1155680" y="609473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5095" y="177800"/>
            <a:ext cx="8425180" cy="5088890"/>
          </a:xfrm>
          <a:prstGeom prst="rect">
            <a:avLst/>
          </a:prstGeom>
        </p:spPr>
      </p:pic>
      <p:sp>
        <p:nvSpPr>
          <p:cNvPr id="3" name="Rectangles 2"/>
          <p:cNvSpPr/>
          <p:nvPr/>
        </p:nvSpPr>
        <p:spPr>
          <a:xfrm>
            <a:off x="201930" y="3853815"/>
            <a:ext cx="7804785" cy="14128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9182100" y="315595"/>
            <a:ext cx="2495550" cy="2522220"/>
          </a:xfrm>
          <a:prstGeom prst="rect">
            <a:avLst/>
          </a:prstGeom>
        </p:spPr>
      </p:pic>
      <p:pic>
        <p:nvPicPr>
          <p:cNvPr id="5" name="Picture 4"/>
          <p:cNvPicPr>
            <a:picLocks noChangeAspect="1"/>
          </p:cNvPicPr>
          <p:nvPr/>
        </p:nvPicPr>
        <p:blipFill>
          <a:blip r:embed="rId3"/>
          <a:stretch>
            <a:fillRect/>
          </a:stretch>
        </p:blipFill>
        <p:spPr>
          <a:xfrm>
            <a:off x="125095" y="5436235"/>
            <a:ext cx="11793220" cy="1278255"/>
          </a:xfrm>
          <a:prstGeom prst="rect">
            <a:avLst/>
          </a:prstGeom>
        </p:spPr>
      </p:pic>
      <p:pic>
        <p:nvPicPr>
          <p:cNvPr id="6" name="Picture 5"/>
          <p:cNvPicPr>
            <a:picLocks noChangeAspect="1"/>
          </p:cNvPicPr>
          <p:nvPr/>
        </p:nvPicPr>
        <p:blipFill>
          <a:blip r:embed="rId4"/>
          <a:stretch>
            <a:fillRect/>
          </a:stretch>
        </p:blipFill>
        <p:spPr>
          <a:xfrm>
            <a:off x="9149080" y="2978785"/>
            <a:ext cx="2528570" cy="2473325"/>
          </a:xfrm>
          <a:prstGeom prst="rect">
            <a:avLst/>
          </a:prstGeom>
        </p:spPr>
      </p:pic>
      <p:sp>
        <p:nvSpPr>
          <p:cNvPr id="8" name="Oval 7"/>
          <p:cNvSpPr/>
          <p:nvPr/>
        </p:nvSpPr>
        <p:spPr>
          <a:xfrm>
            <a:off x="7165340" y="426466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7279640" y="437642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9" name="Oval 8"/>
          <p:cNvSpPr/>
          <p:nvPr/>
        </p:nvSpPr>
        <p:spPr>
          <a:xfrm>
            <a:off x="8477885" y="81026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8592185" y="92202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1" name="Oval 10"/>
          <p:cNvSpPr/>
          <p:nvPr/>
        </p:nvSpPr>
        <p:spPr>
          <a:xfrm>
            <a:off x="8484870" y="405447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8599170" y="416623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74490" y="276860"/>
            <a:ext cx="7550785" cy="6315075"/>
          </a:xfrm>
          <a:prstGeom prst="rect">
            <a:avLst/>
          </a:prstGeom>
        </p:spPr>
      </p:pic>
      <p:sp>
        <p:nvSpPr>
          <p:cNvPr id="3" name="Rectangles 2"/>
          <p:cNvSpPr/>
          <p:nvPr/>
        </p:nvSpPr>
        <p:spPr>
          <a:xfrm>
            <a:off x="4366895" y="4350385"/>
            <a:ext cx="7508240" cy="22072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sincerely-media-2UlZpdNzn2w-unsplash2"/>
          <p:cNvPicPr>
            <a:picLocks noChangeAspect="1"/>
          </p:cNvPicPr>
          <p:nvPr/>
        </p:nvPicPr>
        <p:blipFill>
          <a:blip r:embed="rId2"/>
          <a:stretch>
            <a:fillRect/>
          </a:stretch>
        </p:blipFill>
        <p:spPr>
          <a:xfrm>
            <a:off x="100965" y="88265"/>
            <a:ext cx="4090670" cy="2661920"/>
          </a:xfrm>
          <a:prstGeom prst="rect">
            <a:avLst/>
          </a:prstGeom>
        </p:spPr>
      </p:pic>
      <p:sp>
        <p:nvSpPr>
          <p:cNvPr id="7" name="Text Box 6"/>
          <p:cNvSpPr txBox="1"/>
          <p:nvPr/>
        </p:nvSpPr>
        <p:spPr>
          <a:xfrm>
            <a:off x="100965" y="2976880"/>
            <a:ext cx="4209415" cy="1322070"/>
          </a:xfrm>
          <a:prstGeom prst="rect">
            <a:avLst/>
          </a:prstGeom>
          <a:noFill/>
        </p:spPr>
        <p:txBody>
          <a:bodyPr wrap="none" rtlCol="0">
            <a:spAutoFit/>
          </a:bodyPr>
          <a:p>
            <a:pPr algn="l"/>
            <a:r>
              <a:rPr lang="en-US" sz="1000">
                <a:solidFill>
                  <a:schemeClr val="bg1"/>
                </a:solidFill>
              </a:rPr>
              <a:t>The image shows a workspace that includes a laptop </a:t>
            </a:r>
            <a:endParaRPr lang="en-US" sz="1000">
              <a:solidFill>
                <a:schemeClr val="bg1"/>
              </a:solidFill>
            </a:endParaRPr>
          </a:p>
          <a:p>
            <a:pPr algn="l"/>
            <a:r>
              <a:rPr lang="en-US" sz="1000">
                <a:solidFill>
                  <a:schemeClr val="bg1"/>
                </a:solidFill>
              </a:rPr>
              <a:t>(an ASUS model), a smartphone, a pen, a notebook or </a:t>
            </a:r>
            <a:endParaRPr lang="en-US" sz="1000">
              <a:solidFill>
                <a:schemeClr val="bg1"/>
              </a:solidFill>
            </a:endParaRPr>
          </a:p>
          <a:p>
            <a:pPr algn="l"/>
            <a:r>
              <a:rPr lang="en-US" sz="1000">
                <a:solidFill>
                  <a:schemeClr val="bg1"/>
                </a:solidFill>
              </a:rPr>
              <a:t>planner, and a coffee mug filled with coffee. Additionally, </a:t>
            </a:r>
            <a:endParaRPr lang="en-US" sz="1000">
              <a:solidFill>
                <a:schemeClr val="bg1"/>
              </a:solidFill>
            </a:endParaRPr>
          </a:p>
          <a:p>
            <a:pPr algn="l"/>
            <a:r>
              <a:rPr lang="en-US" sz="1000">
                <a:solidFill>
                  <a:schemeClr val="bg1"/>
                </a:solidFill>
              </a:rPr>
              <a:t>there are several baby toys and accessories scattered around, </a:t>
            </a:r>
            <a:endParaRPr lang="en-US" sz="1000">
              <a:solidFill>
                <a:schemeClr val="bg1"/>
              </a:solidFill>
            </a:endParaRPr>
          </a:p>
          <a:p>
            <a:pPr algn="l"/>
            <a:r>
              <a:rPr lang="en-US" sz="1000">
                <a:solidFill>
                  <a:schemeClr val="bg1"/>
                </a:solidFill>
              </a:rPr>
              <a:t>including a pacifier, a plush toy, colorful rings, and a small </a:t>
            </a:r>
            <a:endParaRPr lang="en-US" sz="1000">
              <a:solidFill>
                <a:schemeClr val="bg1"/>
              </a:solidFill>
            </a:endParaRPr>
          </a:p>
          <a:p>
            <a:pPr algn="l"/>
            <a:r>
              <a:rPr lang="en-US" sz="1000">
                <a:solidFill>
                  <a:schemeClr val="bg1"/>
                </a:solidFill>
              </a:rPr>
              <a:t>wooden toy with wheels. </a:t>
            </a:r>
            <a:endParaRPr lang="en-US" sz="1000">
              <a:solidFill>
                <a:schemeClr val="bg1"/>
              </a:solidFill>
            </a:endParaRPr>
          </a:p>
          <a:p>
            <a:pPr algn="l"/>
            <a:r>
              <a:rPr lang="en-US" sz="1000">
                <a:solidFill>
                  <a:schemeClr val="bg1"/>
                </a:solidFill>
              </a:rPr>
              <a:t>The setting suggests a combination of work and </a:t>
            </a:r>
            <a:endParaRPr lang="en-US" sz="1000">
              <a:solidFill>
                <a:schemeClr val="bg1"/>
              </a:solidFill>
            </a:endParaRPr>
          </a:p>
          <a:p>
            <a:pPr algn="l"/>
            <a:r>
              <a:rPr lang="en-US" sz="1000">
                <a:solidFill>
                  <a:schemeClr val="bg1"/>
                </a:solidFill>
              </a:rPr>
              <a:t>childcare activities in the same space.</a:t>
            </a:r>
            <a:endParaRPr lang="en-US" sz="1000">
              <a:solidFill>
                <a:schemeClr val="bg1"/>
              </a:solidFill>
            </a:endParaRPr>
          </a:p>
        </p:txBody>
      </p:sp>
      <p:sp>
        <p:nvSpPr>
          <p:cNvPr id="8" name="Text Box 7"/>
          <p:cNvSpPr txBox="1"/>
          <p:nvPr/>
        </p:nvSpPr>
        <p:spPr>
          <a:xfrm>
            <a:off x="100965" y="4821555"/>
            <a:ext cx="4336415" cy="1322070"/>
          </a:xfrm>
          <a:prstGeom prst="rect">
            <a:avLst/>
          </a:prstGeom>
          <a:noFill/>
        </p:spPr>
        <p:txBody>
          <a:bodyPr wrap="none" rtlCol="0">
            <a:spAutoFit/>
          </a:bodyPr>
          <a:p>
            <a:pPr algn="l"/>
            <a:r>
              <a:rPr lang="en-US" sz="1000">
                <a:solidFill>
                  <a:schemeClr val="bg1"/>
                </a:solidFill>
              </a:rPr>
              <a:t>A imagem mostra um espaço de trabalho que inclui um laptop</a:t>
            </a:r>
            <a:endParaRPr lang="en-US" sz="1000">
              <a:solidFill>
                <a:schemeClr val="bg1"/>
              </a:solidFill>
            </a:endParaRPr>
          </a:p>
          <a:p>
            <a:pPr algn="l"/>
            <a:r>
              <a:rPr lang="en-US" sz="1000">
                <a:solidFill>
                  <a:schemeClr val="bg1"/>
                </a:solidFill>
              </a:rPr>
              <a:t> (um modelo ASUS), um smartphone, uma caneta, um caderno </a:t>
            </a:r>
            <a:endParaRPr lang="en-US" sz="1000">
              <a:solidFill>
                <a:schemeClr val="bg1"/>
              </a:solidFill>
            </a:endParaRPr>
          </a:p>
          <a:p>
            <a:pPr algn="l"/>
            <a:r>
              <a:rPr lang="en-US" sz="1000">
                <a:solidFill>
                  <a:schemeClr val="bg1"/>
                </a:solidFill>
              </a:rPr>
              <a:t>ou agenda e uma caneca de café cheia de café. </a:t>
            </a:r>
            <a:endParaRPr lang="en-US" sz="1000">
              <a:solidFill>
                <a:schemeClr val="bg1"/>
              </a:solidFill>
            </a:endParaRPr>
          </a:p>
          <a:p>
            <a:pPr algn="l"/>
            <a:r>
              <a:rPr lang="en-US" sz="1000">
                <a:solidFill>
                  <a:schemeClr val="bg1"/>
                </a:solidFill>
              </a:rPr>
              <a:t>Além disso, há vários brinquedos e acessórios de bebê </a:t>
            </a:r>
            <a:endParaRPr lang="en-US" sz="1000">
              <a:solidFill>
                <a:schemeClr val="bg1"/>
              </a:solidFill>
            </a:endParaRPr>
          </a:p>
          <a:p>
            <a:pPr algn="l"/>
            <a:r>
              <a:rPr lang="en-US" sz="1000">
                <a:solidFill>
                  <a:schemeClr val="bg1"/>
                </a:solidFill>
              </a:rPr>
              <a:t>espalhados, incluindo uma chupeta, um brinquedo de pelúcia, </a:t>
            </a:r>
            <a:endParaRPr lang="en-US" sz="1000">
              <a:solidFill>
                <a:schemeClr val="bg1"/>
              </a:solidFill>
            </a:endParaRPr>
          </a:p>
          <a:p>
            <a:pPr algn="l"/>
            <a:r>
              <a:rPr lang="en-US" sz="1000">
                <a:solidFill>
                  <a:schemeClr val="bg1"/>
                </a:solidFill>
              </a:rPr>
              <a:t>anéis coloridos e um pequeno brinquedo de madeira com rodas. </a:t>
            </a:r>
            <a:endParaRPr lang="en-US" sz="1000">
              <a:solidFill>
                <a:schemeClr val="bg1"/>
              </a:solidFill>
            </a:endParaRPr>
          </a:p>
          <a:p>
            <a:pPr algn="l"/>
            <a:r>
              <a:rPr lang="en-US" sz="1000">
                <a:solidFill>
                  <a:schemeClr val="bg1"/>
                </a:solidFill>
              </a:rPr>
              <a:t>O cenário sugere uma combinação de trabalho e atividades </a:t>
            </a:r>
            <a:endParaRPr lang="en-US" sz="1000">
              <a:solidFill>
                <a:schemeClr val="bg1"/>
              </a:solidFill>
            </a:endParaRPr>
          </a:p>
          <a:p>
            <a:pPr algn="l"/>
            <a:r>
              <a:rPr lang="en-US" sz="1000">
                <a:solidFill>
                  <a:schemeClr val="bg1"/>
                </a:solidFill>
              </a:rPr>
              <a:t>de cuidados infantis no mesmo espaço.</a:t>
            </a:r>
            <a:endParaRPr lang="en-US" sz="1000">
              <a:solidFill>
                <a:schemeClr val="bg1"/>
              </a:solidFill>
            </a:endParaRPr>
          </a:p>
        </p:txBody>
      </p:sp>
      <p:sp>
        <p:nvSpPr>
          <p:cNvPr id="9" name="Rectangles 8"/>
          <p:cNvSpPr/>
          <p:nvPr/>
        </p:nvSpPr>
        <p:spPr>
          <a:xfrm>
            <a:off x="100965" y="2896235"/>
            <a:ext cx="4090670" cy="1607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113030" y="4659630"/>
            <a:ext cx="4197350" cy="1607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11000105" y="443039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1114405" y="454215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1" name="Oval 10"/>
          <p:cNvSpPr/>
          <p:nvPr/>
        </p:nvSpPr>
        <p:spPr>
          <a:xfrm>
            <a:off x="3617595" y="27686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731895" y="38862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3" name="Oval 12"/>
          <p:cNvSpPr/>
          <p:nvPr/>
        </p:nvSpPr>
        <p:spPr>
          <a:xfrm>
            <a:off x="3718560" y="278447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3832860" y="289623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cxnSp>
        <p:nvCxnSpPr>
          <p:cNvPr id="15" name="Straight Arrow Connector 14"/>
          <p:cNvCxnSpPr/>
          <p:nvPr/>
        </p:nvCxnSpPr>
        <p:spPr>
          <a:xfrm flipH="1">
            <a:off x="6644005" y="2310765"/>
            <a:ext cx="953135" cy="163830"/>
          </a:xfrm>
          <a:prstGeom prst="straightConnector1">
            <a:avLst/>
          </a:prstGeom>
          <a:ln w="3175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671435" y="2025015"/>
            <a:ext cx="556895" cy="591820"/>
          </a:xfrm>
          <a:prstGeom prst="ellipse">
            <a:avLst/>
          </a:prstGeom>
          <a:solidFill>
            <a:srgbClr val="09B6A4"/>
          </a:solidFill>
          <a:ln>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785735" y="213677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84455" y="0"/>
            <a:ext cx="9705340" cy="6045835"/>
          </a:xfrm>
          <a:prstGeom prst="rect">
            <a:avLst/>
          </a:prstGeom>
        </p:spPr>
      </p:pic>
      <p:pic>
        <p:nvPicPr>
          <p:cNvPr id="3" name="Picture 2"/>
          <p:cNvPicPr>
            <a:picLocks noChangeAspect="1"/>
          </p:cNvPicPr>
          <p:nvPr/>
        </p:nvPicPr>
        <p:blipFill>
          <a:blip r:embed="rId2"/>
          <a:stretch>
            <a:fillRect/>
          </a:stretch>
        </p:blipFill>
        <p:spPr>
          <a:xfrm>
            <a:off x="5789930" y="200025"/>
            <a:ext cx="6154420" cy="1733550"/>
          </a:xfrm>
          <a:prstGeom prst="rect">
            <a:avLst/>
          </a:prstGeom>
        </p:spPr>
      </p:pic>
      <p:sp>
        <p:nvSpPr>
          <p:cNvPr id="4" name="Text Box 3"/>
          <p:cNvSpPr txBox="1"/>
          <p:nvPr/>
        </p:nvSpPr>
        <p:spPr>
          <a:xfrm>
            <a:off x="2833370" y="6248400"/>
            <a:ext cx="5363845" cy="368300"/>
          </a:xfrm>
          <a:prstGeom prst="rect">
            <a:avLst/>
          </a:prstGeom>
          <a:noFill/>
        </p:spPr>
        <p:txBody>
          <a:bodyPr wrap="none" rtlCol="0">
            <a:spAutoFit/>
          </a:bodyPr>
          <a:p>
            <a:pPr algn="l"/>
            <a:r>
              <a:rPr lang="en-US">
                <a:solidFill>
                  <a:schemeClr val="bg1"/>
                </a:solidFill>
              </a:rPr>
              <a:t>I'm sorry but I don't know the answer to that.</a:t>
            </a:r>
            <a:endParaRPr lang="en-US">
              <a:solidFill>
                <a:schemeClr val="bg1"/>
              </a:solidFill>
            </a:endParaRPr>
          </a:p>
        </p:txBody>
      </p:sp>
      <p:pic>
        <p:nvPicPr>
          <p:cNvPr id="5" name="Picture 4"/>
          <p:cNvPicPr>
            <a:picLocks noChangeAspect="1"/>
          </p:cNvPicPr>
          <p:nvPr/>
        </p:nvPicPr>
        <p:blipFill>
          <a:blip r:embed="rId3"/>
          <a:stretch>
            <a:fillRect/>
          </a:stretch>
        </p:blipFill>
        <p:spPr>
          <a:xfrm>
            <a:off x="6353175" y="3369945"/>
            <a:ext cx="5648325" cy="2413635"/>
          </a:xfrm>
          <a:prstGeom prst="rect">
            <a:avLst/>
          </a:prstGeom>
        </p:spPr>
      </p:pic>
      <p:sp>
        <p:nvSpPr>
          <p:cNvPr id="10" name="Rectangles 9"/>
          <p:cNvSpPr/>
          <p:nvPr/>
        </p:nvSpPr>
        <p:spPr>
          <a:xfrm>
            <a:off x="6353175" y="3369945"/>
            <a:ext cx="5734685" cy="21977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2833370" y="6247130"/>
            <a:ext cx="5487670" cy="3695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756910" y="257175"/>
            <a:ext cx="6207760" cy="14935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11313160" y="348615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1401425" y="127063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1" name="Oval 10"/>
          <p:cNvSpPr/>
          <p:nvPr/>
        </p:nvSpPr>
        <p:spPr>
          <a:xfrm>
            <a:off x="11414125" y="128587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11528425" y="139763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3" name="Text Box 12"/>
          <p:cNvSpPr txBox="1"/>
          <p:nvPr/>
        </p:nvSpPr>
        <p:spPr>
          <a:xfrm>
            <a:off x="11431905" y="359791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4" name="Oval 13"/>
          <p:cNvSpPr/>
          <p:nvPr/>
        </p:nvSpPr>
        <p:spPr>
          <a:xfrm>
            <a:off x="8321040" y="602488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8435340" y="613664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9130665" cy="6313170"/>
          </a:xfrm>
          <a:prstGeom prst="rect">
            <a:avLst/>
          </a:prstGeom>
        </p:spPr>
      </p:pic>
      <p:sp>
        <p:nvSpPr>
          <p:cNvPr id="3" name="Text Box 2"/>
          <p:cNvSpPr txBox="1"/>
          <p:nvPr/>
        </p:nvSpPr>
        <p:spPr>
          <a:xfrm>
            <a:off x="8544560" y="561340"/>
            <a:ext cx="3276600" cy="4154170"/>
          </a:xfrm>
          <a:prstGeom prst="rect">
            <a:avLst/>
          </a:prstGeom>
          <a:noFill/>
        </p:spPr>
        <p:txBody>
          <a:bodyPr wrap="square" rtlCol="0">
            <a:spAutoFit/>
          </a:bodyPr>
          <a:p>
            <a:pPr algn="l"/>
            <a:r>
              <a:rPr lang="en-US" sz="1200">
                <a:solidFill>
                  <a:schemeClr val="bg1"/>
                </a:solidFill>
              </a:rPr>
              <a:t>I don't have real-time access to current data, so I can't provide the exact </a:t>
            </a:r>
            <a:endParaRPr lang="en-US" sz="1200">
              <a:solidFill>
                <a:schemeClr val="bg1"/>
              </a:solidFill>
            </a:endParaRPr>
          </a:p>
          <a:p>
            <a:pPr algn="l"/>
            <a:r>
              <a:rPr lang="en-US" sz="1200">
                <a:solidFill>
                  <a:schemeClr val="bg1"/>
                </a:solidFill>
              </a:rPr>
              <a:t>subscriber counts for YouTubers. However, I can certainly list some of the </a:t>
            </a:r>
            <a:endParaRPr lang="en-US" sz="1200">
              <a:solidFill>
                <a:schemeClr val="bg1"/>
              </a:solidFill>
            </a:endParaRPr>
          </a:p>
          <a:p>
            <a:pPr algn="l"/>
            <a:r>
              <a:rPr lang="en-US" sz="1200">
                <a:solidFill>
                  <a:schemeClr val="bg1"/>
                </a:solidFill>
              </a:rPr>
              <a:t>most popular tech YouTubers as of my last update:</a:t>
            </a:r>
            <a:endParaRPr lang="en-US" sz="1200">
              <a:solidFill>
                <a:schemeClr val="bg1"/>
              </a:solidFill>
            </a:endParaRPr>
          </a:p>
          <a:p>
            <a:pPr algn="l"/>
            <a:endParaRPr lang="en-US" sz="1200">
              <a:solidFill>
                <a:schemeClr val="bg1"/>
              </a:solidFill>
            </a:endParaRPr>
          </a:p>
          <a:p>
            <a:pPr algn="l"/>
            <a:r>
              <a:rPr lang="en-US" sz="1200">
                <a:solidFill>
                  <a:schemeClr val="bg1"/>
                </a:solidFill>
              </a:rPr>
              <a:t>1. Marques Brownlee (MKBHD)</a:t>
            </a:r>
            <a:endParaRPr lang="en-US" sz="1200">
              <a:solidFill>
                <a:schemeClr val="bg1"/>
              </a:solidFill>
            </a:endParaRPr>
          </a:p>
          <a:p>
            <a:pPr algn="l"/>
            <a:r>
              <a:rPr lang="en-US" sz="1200">
                <a:solidFill>
                  <a:schemeClr val="bg1"/>
                </a:solidFill>
              </a:rPr>
              <a:t>2. Linus Tech Tips</a:t>
            </a:r>
            <a:endParaRPr lang="en-US" sz="1200">
              <a:solidFill>
                <a:schemeClr val="bg1"/>
              </a:solidFill>
            </a:endParaRPr>
          </a:p>
          <a:p>
            <a:pPr algn="l"/>
            <a:r>
              <a:rPr lang="en-US" sz="1200">
                <a:solidFill>
                  <a:schemeClr val="bg1"/>
                </a:solidFill>
              </a:rPr>
              <a:t>3. Unbox Therapy</a:t>
            </a:r>
            <a:endParaRPr lang="en-US" sz="1200">
              <a:solidFill>
                <a:schemeClr val="bg1"/>
              </a:solidFill>
            </a:endParaRPr>
          </a:p>
          <a:p>
            <a:pPr algn="l"/>
            <a:r>
              <a:rPr lang="en-US" sz="1200">
                <a:solidFill>
                  <a:schemeClr val="bg1"/>
                </a:solidFill>
              </a:rPr>
              <a:t>4. Dave Lee (Dave2D)</a:t>
            </a:r>
            <a:endParaRPr lang="en-US" sz="1200">
              <a:solidFill>
                <a:schemeClr val="bg1"/>
              </a:solidFill>
            </a:endParaRPr>
          </a:p>
          <a:p>
            <a:pPr algn="l"/>
            <a:r>
              <a:rPr lang="en-US" sz="1200">
                <a:solidFill>
                  <a:schemeClr val="bg1"/>
                </a:solidFill>
              </a:rPr>
              <a:t>5. Austin Evans</a:t>
            </a:r>
            <a:endParaRPr lang="en-US" sz="1200">
              <a:solidFill>
                <a:schemeClr val="bg1"/>
              </a:solidFill>
            </a:endParaRPr>
          </a:p>
          <a:p>
            <a:pPr algn="l"/>
            <a:r>
              <a:rPr lang="en-US" sz="1200">
                <a:solidFill>
                  <a:schemeClr val="bg1"/>
                </a:solidFill>
              </a:rPr>
              <a:t>6. Jonathan Morrison (TLD)</a:t>
            </a:r>
            <a:endParaRPr lang="en-US" sz="1200">
              <a:solidFill>
                <a:schemeClr val="bg1"/>
              </a:solidFill>
            </a:endParaRPr>
          </a:p>
          <a:p>
            <a:pPr algn="l"/>
            <a:r>
              <a:rPr lang="en-US" sz="1200">
                <a:solidFill>
                  <a:schemeClr val="bg1"/>
                </a:solidFill>
              </a:rPr>
              <a:t>7. iJustine</a:t>
            </a:r>
            <a:endParaRPr lang="en-US" sz="1200">
              <a:solidFill>
                <a:schemeClr val="bg1"/>
              </a:solidFill>
            </a:endParaRPr>
          </a:p>
          <a:p>
            <a:pPr algn="l"/>
            <a:r>
              <a:rPr lang="en-US" sz="1200">
                <a:solidFill>
                  <a:schemeClr val="bg1"/>
                </a:solidFill>
              </a:rPr>
              <a:t>8. The Verge</a:t>
            </a:r>
            <a:endParaRPr lang="en-US" sz="1200">
              <a:solidFill>
                <a:schemeClr val="bg1"/>
              </a:solidFill>
            </a:endParaRPr>
          </a:p>
          <a:p>
            <a:pPr algn="l"/>
            <a:r>
              <a:rPr lang="en-US" sz="1200">
                <a:solidFill>
                  <a:schemeClr val="bg1"/>
                </a:solidFill>
              </a:rPr>
              <a:t>9. Android Authority</a:t>
            </a:r>
            <a:endParaRPr lang="en-US" sz="1200">
              <a:solidFill>
                <a:schemeClr val="bg1"/>
              </a:solidFill>
            </a:endParaRPr>
          </a:p>
          <a:p>
            <a:pPr algn="l"/>
            <a:r>
              <a:rPr lang="en-US" sz="1200">
                <a:solidFill>
                  <a:schemeClr val="bg1"/>
                </a:solidFill>
              </a:rPr>
              <a:t>10. Mrwhosetheboss</a:t>
            </a:r>
            <a:endParaRPr lang="en-US" sz="1200">
              <a:solidFill>
                <a:schemeClr val="bg1"/>
              </a:solidFill>
            </a:endParaRPr>
          </a:p>
          <a:p>
            <a:pPr algn="l"/>
            <a:endParaRPr lang="en-US" sz="1200">
              <a:solidFill>
                <a:schemeClr val="bg1"/>
              </a:solidFill>
            </a:endParaRPr>
          </a:p>
          <a:p>
            <a:pPr algn="l"/>
            <a:r>
              <a:rPr lang="en-US" sz="1200">
                <a:solidFill>
                  <a:schemeClr val="bg1"/>
                </a:solidFill>
              </a:rPr>
              <a:t>For the most up-to-date subscriber counts, I recommend visiting their YouTube </a:t>
            </a:r>
            <a:endParaRPr lang="en-US" sz="1200">
              <a:solidFill>
                <a:schemeClr val="bg1"/>
              </a:solidFill>
            </a:endParaRPr>
          </a:p>
          <a:p>
            <a:pPr algn="l"/>
            <a:r>
              <a:rPr lang="en-US" sz="1200">
                <a:solidFill>
                  <a:schemeClr val="bg1"/>
                </a:solidFill>
              </a:rPr>
              <a:t>channels directly.</a:t>
            </a:r>
            <a:endParaRPr lang="en-US" sz="1200">
              <a:solidFill>
                <a:schemeClr val="bg1"/>
              </a:solidFill>
            </a:endParaRPr>
          </a:p>
        </p:txBody>
      </p:sp>
      <p:sp>
        <p:nvSpPr>
          <p:cNvPr id="6" name="Rectangles 5"/>
          <p:cNvSpPr/>
          <p:nvPr/>
        </p:nvSpPr>
        <p:spPr>
          <a:xfrm>
            <a:off x="8462645" y="454025"/>
            <a:ext cx="3358515" cy="44437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343535" y="1902460"/>
            <a:ext cx="8120380" cy="13773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7651115" y="131064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7765415" y="142240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5" name="Oval 4"/>
          <p:cNvSpPr/>
          <p:nvPr/>
        </p:nvSpPr>
        <p:spPr>
          <a:xfrm>
            <a:off x="11028680" y="419608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1142980" y="430784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231775" y="2944495"/>
            <a:ext cx="3918585" cy="755650"/>
          </a:xfrm>
          <a:prstGeom prst="rect">
            <a:avLst/>
          </a:prstGeom>
          <a:noFill/>
        </p:spPr>
        <p:txBody>
          <a:bodyPr wrap="square" rtlCol="0" anchor="t">
            <a:spAutoFit/>
          </a:bodyPr>
          <a:p>
            <a:pPr marR="0" lvl="0" indent="0" algn="ctr"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4: Integration: Spring AI with AWS (Bedrock)</a:t>
            </a:r>
            <a:endParaRPr lang="pt-PT" altLang="en-US">
              <a:solidFill>
                <a:schemeClr val="bg1"/>
              </a:solidFill>
            </a:endParaRPr>
          </a:p>
        </p:txBody>
      </p:sp>
      <p:pic>
        <p:nvPicPr>
          <p:cNvPr id="7" name="Graphic 6" descr="Amazon Bedrock service icon."/>
          <p:cNvPicPr>
            <a:picLocks noChangeAspect="1"/>
          </p:cNvPicPr>
          <p:nvPr/>
        </p:nvPicPr>
        <p:blipFill>
          <a:blip r:embed="rId2"/>
          <a:srcRect/>
          <a:stretch>
            <a:fillRect/>
          </a:stretch>
        </p:blipFill>
        <p:spPr>
          <a:xfrm>
            <a:off x="1321435" y="723265"/>
            <a:ext cx="1739265" cy="1675765"/>
          </a:xfrm>
          <a:prstGeom prst="rect">
            <a:avLst/>
          </a:prstGeom>
        </p:spPr>
      </p:pic>
      <p:pic>
        <p:nvPicPr>
          <p:cNvPr id="19" name="Graphic 18"/>
          <p:cNvPicPr>
            <a:picLocks noChangeAspect="1"/>
          </p:cNvPicPr>
          <p:nvPr/>
        </p:nvPicPr>
        <p:blipFill>
          <a:blip r:embed="rId3"/>
          <a:srcRect/>
          <a:stretch>
            <a:fillRect/>
          </a:stretch>
        </p:blipFill>
        <p:spPr>
          <a:xfrm>
            <a:off x="2679700" y="2017876"/>
            <a:ext cx="381000" cy="3810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3957320" y="3155950"/>
            <a:ext cx="4277995" cy="1568450"/>
          </a:xfrm>
          <a:prstGeom prst="rect">
            <a:avLst/>
          </a:prstGeom>
          <a:noFill/>
        </p:spPr>
        <p:txBody>
          <a:bodyPr wrap="none" rtlCol="0">
            <a:spAutoFit/>
          </a:bodyPr>
          <a:p>
            <a:r>
              <a:rPr lang="pt-PT" altLang="en-US" sz="9600" b="1">
                <a:solidFill>
                  <a:schemeClr val="bg1"/>
                </a:solidFill>
              </a:rPr>
              <a:t>DEMO</a:t>
            </a:r>
            <a:endParaRPr lang="pt-PT" altLang="en-US" sz="9600" b="1">
              <a:solidFill>
                <a:schemeClr val="bg1"/>
              </a:solidFill>
            </a:endParaRPr>
          </a:p>
        </p:txBody>
      </p:sp>
      <p:pic>
        <p:nvPicPr>
          <p:cNvPr id="2" name="Graphic 6" descr="Amazon Bedrock service icon."/>
          <p:cNvPicPr>
            <a:picLocks noChangeAspect="1"/>
          </p:cNvPicPr>
          <p:nvPr/>
        </p:nvPicPr>
        <p:blipFill>
          <a:blip r:embed="rId2"/>
          <a:srcRect/>
          <a:stretch>
            <a:fillRect/>
          </a:stretch>
        </p:blipFill>
        <p:spPr>
          <a:xfrm>
            <a:off x="9497695" y="662305"/>
            <a:ext cx="1505585" cy="1505585"/>
          </a:xfrm>
          <a:prstGeom prst="rect">
            <a:avLst/>
          </a:prstGeom>
        </p:spPr>
      </p:pic>
      <p:sp>
        <p:nvSpPr>
          <p:cNvPr id="3" name="TextBox 12"/>
          <p:cNvSpPr txBox="1">
            <a:spLocks noChangeArrowheads="1"/>
          </p:cNvSpPr>
          <p:nvPr/>
        </p:nvSpPr>
        <p:spPr bwMode="auto">
          <a:xfrm>
            <a:off x="9110028" y="2301875"/>
            <a:ext cx="22796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600" b="1" dirty="0">
                <a:solidFill>
                  <a:schemeClr val="bg1"/>
                </a:solidFill>
                <a:latin typeface="Arial" panose="02080604020202020204" pitchFamily="34" charset="0"/>
                <a:ea typeface="Amazon Ember" panose="020B0603020204020204" pitchFamily="34" charset="0"/>
                <a:cs typeface="Arial" panose="02080604020202020204" pitchFamily="34" charset="0"/>
              </a:rPr>
              <a:t>Amazon Bedrock</a:t>
            </a:r>
            <a:endParaRPr lang="en-US" altLang="en-US" sz="1600" b="1"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2418080" y="2600325"/>
            <a:ext cx="6803390" cy="1014730"/>
          </a:xfrm>
          <a:prstGeom prst="rect">
            <a:avLst/>
          </a:prstGeom>
          <a:noFill/>
        </p:spPr>
        <p:txBody>
          <a:bodyPr wrap="none" rtlCol="0">
            <a:spAutoFit/>
          </a:bodyPr>
          <a:p>
            <a:pPr algn="l"/>
            <a:r>
              <a:rPr lang="en-US" sz="6000" b="1">
                <a:solidFill>
                  <a:schemeClr val="bg1"/>
                </a:solidFill>
              </a:rPr>
              <a:t>Getting started</a:t>
            </a:r>
            <a:endParaRPr lang="en-US" sz="6000" b="1">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descr="Captura de tela de 2024-09-09 21-24-09"/>
          <p:cNvPicPr>
            <a:picLocks noChangeAspect="1"/>
          </p:cNvPicPr>
          <p:nvPr/>
        </p:nvPicPr>
        <p:blipFill>
          <a:blip r:embed="rId1"/>
          <a:stretch>
            <a:fillRect/>
          </a:stretch>
        </p:blipFill>
        <p:spPr>
          <a:xfrm>
            <a:off x="1537970" y="213995"/>
            <a:ext cx="9648825" cy="642937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07950" y="120650"/>
            <a:ext cx="2628900" cy="4305300"/>
          </a:xfrm>
          <a:prstGeom prst="rect">
            <a:avLst/>
          </a:prstGeom>
        </p:spPr>
      </p:pic>
      <p:pic>
        <p:nvPicPr>
          <p:cNvPr id="3" name="Picture 2" descr="Captura de tela de 2024-09-09 21-27-46"/>
          <p:cNvPicPr>
            <a:picLocks noChangeAspect="1"/>
          </p:cNvPicPr>
          <p:nvPr/>
        </p:nvPicPr>
        <p:blipFill>
          <a:blip r:embed="rId2"/>
          <a:stretch>
            <a:fillRect/>
          </a:stretch>
        </p:blipFill>
        <p:spPr>
          <a:xfrm>
            <a:off x="1544320" y="3738880"/>
            <a:ext cx="10457180" cy="2999740"/>
          </a:xfrm>
          <a:prstGeom prst="rect">
            <a:avLst/>
          </a:prstGeom>
        </p:spPr>
      </p:pic>
      <p:sp>
        <p:nvSpPr>
          <p:cNvPr id="6" name="Rectangles 5"/>
          <p:cNvSpPr/>
          <p:nvPr/>
        </p:nvSpPr>
        <p:spPr>
          <a:xfrm>
            <a:off x="10133965" y="3887470"/>
            <a:ext cx="1732280" cy="3695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12725" y="2891790"/>
            <a:ext cx="1732280" cy="3695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212725" y="455930"/>
            <a:ext cx="2297430" cy="3695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953260" y="278066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9691370" y="388810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8" name="Oval 7"/>
          <p:cNvSpPr/>
          <p:nvPr/>
        </p:nvSpPr>
        <p:spPr>
          <a:xfrm>
            <a:off x="2510155" y="45593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2624455" y="56769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1" name="Oval 10"/>
          <p:cNvSpPr/>
          <p:nvPr/>
        </p:nvSpPr>
        <p:spPr>
          <a:xfrm>
            <a:off x="9704070" y="390334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2061210" y="289179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3" name="Text Box 12"/>
          <p:cNvSpPr txBox="1"/>
          <p:nvPr/>
        </p:nvSpPr>
        <p:spPr>
          <a:xfrm>
            <a:off x="9792335" y="401510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307080" cy="398780"/>
          </a:xfrm>
          <a:prstGeom prst="rect">
            <a:avLst/>
          </a:prstGeom>
          <a:noFill/>
        </p:spPr>
        <p:txBody>
          <a:bodyPr wrap="none" rtlCol="0">
            <a:spAutoFit/>
          </a:bodyPr>
          <a:p>
            <a:pPr algn="l"/>
            <a:r>
              <a:rPr lang="en-US" sz="2000" b="1" dirty="0">
                <a:solidFill>
                  <a:schemeClr val="bg1"/>
                </a:solidFill>
                <a:sym typeface="+mn-ea"/>
              </a:rPr>
              <a:t>What is Generative AI</a:t>
            </a:r>
            <a:endParaRPr lang="pt-PT" altLang="en-US" sz="2000" b="1">
              <a:solidFill>
                <a:schemeClr val="bg1"/>
              </a:solidFill>
            </a:endParaRPr>
          </a:p>
        </p:txBody>
      </p:sp>
      <p:sp>
        <p:nvSpPr>
          <p:cNvPr id="15" name="Rectangles 14"/>
          <p:cNvSpPr/>
          <p:nvPr/>
        </p:nvSpPr>
        <p:spPr>
          <a:xfrm flipV="1">
            <a:off x="525780" y="558165"/>
            <a:ext cx="3221355"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Rectangles 3"/>
          <p:cNvSpPr/>
          <p:nvPr/>
        </p:nvSpPr>
        <p:spPr>
          <a:xfrm>
            <a:off x="525145" y="971550"/>
            <a:ext cx="9370695" cy="531495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79120" y="1013460"/>
            <a:ext cx="1982470" cy="275590"/>
          </a:xfrm>
          <a:prstGeom prst="rect">
            <a:avLst/>
          </a:prstGeom>
          <a:noFill/>
        </p:spPr>
        <p:txBody>
          <a:bodyPr wrap="none" rtlCol="0">
            <a:spAutoFit/>
          </a:bodyPr>
          <a:p>
            <a:r>
              <a:rPr lang="pt-PT" altLang="en-US" sz="1200" b="1">
                <a:solidFill>
                  <a:schemeClr val="bg1"/>
                </a:solidFill>
              </a:rPr>
              <a:t>Artificial Intelligence</a:t>
            </a:r>
            <a:endParaRPr lang="pt-PT" altLang="en-US" sz="1200" b="1">
              <a:solidFill>
                <a:schemeClr val="bg1"/>
              </a:solidFill>
            </a:endParaRPr>
          </a:p>
        </p:txBody>
      </p:sp>
      <p:sp>
        <p:nvSpPr>
          <p:cNvPr id="10" name="Rectangles 9"/>
          <p:cNvSpPr/>
          <p:nvPr/>
        </p:nvSpPr>
        <p:spPr>
          <a:xfrm>
            <a:off x="652145" y="1292225"/>
            <a:ext cx="9094470" cy="4750435"/>
          </a:xfrm>
          <a:prstGeom prst="rect">
            <a:avLst/>
          </a:prstGeom>
          <a:solidFill>
            <a:schemeClr val="tx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702310" y="1327150"/>
            <a:ext cx="1710690" cy="275590"/>
          </a:xfrm>
          <a:prstGeom prst="rect">
            <a:avLst/>
          </a:prstGeom>
          <a:noFill/>
        </p:spPr>
        <p:txBody>
          <a:bodyPr wrap="none" rtlCol="0">
            <a:spAutoFit/>
          </a:bodyPr>
          <a:p>
            <a:r>
              <a:rPr lang="pt-PT" altLang="en-US" sz="1200" b="1">
                <a:solidFill>
                  <a:schemeClr val="bg1"/>
                </a:solidFill>
              </a:rPr>
              <a:t>Machine Learning</a:t>
            </a:r>
            <a:endParaRPr lang="pt-PT" altLang="en-US" sz="1200" b="1">
              <a:solidFill>
                <a:schemeClr val="bg1"/>
              </a:solidFill>
            </a:endParaRPr>
          </a:p>
        </p:txBody>
      </p:sp>
      <p:sp>
        <p:nvSpPr>
          <p:cNvPr id="12" name="Rectangles 11"/>
          <p:cNvSpPr/>
          <p:nvPr/>
        </p:nvSpPr>
        <p:spPr>
          <a:xfrm>
            <a:off x="779145" y="1667510"/>
            <a:ext cx="8742045" cy="4130675"/>
          </a:xfrm>
          <a:prstGeom prst="rect">
            <a:avLst/>
          </a:prstGeom>
          <a:solidFill>
            <a:schemeClr val="tx2">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16000" y="1708150"/>
            <a:ext cx="1705610" cy="275590"/>
          </a:xfrm>
          <a:prstGeom prst="rect">
            <a:avLst/>
          </a:prstGeom>
          <a:noFill/>
        </p:spPr>
        <p:txBody>
          <a:bodyPr wrap="none" rtlCol="0">
            <a:spAutoFit/>
          </a:bodyPr>
          <a:p>
            <a:r>
              <a:rPr lang="pt-PT" altLang="en-US" sz="1200" b="1">
                <a:solidFill>
                  <a:schemeClr val="bg1"/>
                </a:solidFill>
              </a:rPr>
              <a:t>Deeping Learning</a:t>
            </a:r>
            <a:endParaRPr lang="pt-PT" altLang="en-US" sz="1200" b="1">
              <a:solidFill>
                <a:schemeClr val="bg1"/>
              </a:solidFill>
            </a:endParaRPr>
          </a:p>
        </p:txBody>
      </p:sp>
      <p:sp>
        <p:nvSpPr>
          <p:cNvPr id="14" name="Round Single Corner Rectangle 13"/>
          <p:cNvSpPr/>
          <p:nvPr/>
        </p:nvSpPr>
        <p:spPr>
          <a:xfrm>
            <a:off x="1069340" y="2034540"/>
            <a:ext cx="2428875" cy="3613785"/>
          </a:xfrm>
          <a:prstGeom prst="round1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593850" y="3595370"/>
            <a:ext cx="1143635" cy="275590"/>
          </a:xfrm>
          <a:prstGeom prst="rect">
            <a:avLst/>
          </a:prstGeom>
          <a:noFill/>
        </p:spPr>
        <p:txBody>
          <a:bodyPr wrap="none" rtlCol="0">
            <a:spAutoFit/>
          </a:bodyPr>
          <a:p>
            <a:r>
              <a:rPr lang="pt-PT" altLang="en-US" sz="1200" b="1">
                <a:solidFill>
                  <a:schemeClr val="bg1"/>
                </a:solidFill>
              </a:rPr>
              <a:t>Supervised</a:t>
            </a:r>
            <a:endParaRPr lang="pt-PT" altLang="en-US" sz="1200" b="1">
              <a:solidFill>
                <a:schemeClr val="bg1"/>
              </a:solidFill>
            </a:endParaRPr>
          </a:p>
        </p:txBody>
      </p:sp>
      <p:sp>
        <p:nvSpPr>
          <p:cNvPr id="17" name="Round Single Corner Rectangle 16"/>
          <p:cNvSpPr/>
          <p:nvPr/>
        </p:nvSpPr>
        <p:spPr>
          <a:xfrm>
            <a:off x="3747135" y="2034540"/>
            <a:ext cx="5485765" cy="3613785"/>
          </a:xfrm>
          <a:prstGeom prst="round1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4128770" y="2581275"/>
            <a:ext cx="2486025" cy="264795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Oval 18"/>
          <p:cNvSpPr/>
          <p:nvPr/>
        </p:nvSpPr>
        <p:spPr>
          <a:xfrm>
            <a:off x="6055995" y="2581275"/>
            <a:ext cx="2486025" cy="264795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830445" y="3703955"/>
            <a:ext cx="638810" cy="275590"/>
          </a:xfrm>
          <a:prstGeom prst="rect">
            <a:avLst/>
          </a:prstGeom>
          <a:noFill/>
        </p:spPr>
        <p:txBody>
          <a:bodyPr wrap="none" rtlCol="0">
            <a:spAutoFit/>
          </a:bodyPr>
          <a:p>
            <a:r>
              <a:rPr lang="pt-PT" altLang="en-US" sz="1200" b="1">
                <a:solidFill>
                  <a:schemeClr val="bg1"/>
                </a:solidFill>
              </a:rPr>
              <a:t>LLMS</a:t>
            </a:r>
            <a:endParaRPr lang="pt-PT" altLang="en-US" sz="1200" b="1">
              <a:solidFill>
                <a:schemeClr val="bg1"/>
              </a:solidFill>
            </a:endParaRPr>
          </a:p>
        </p:txBody>
      </p:sp>
      <p:sp>
        <p:nvSpPr>
          <p:cNvPr id="21" name="Text Box 20"/>
          <p:cNvSpPr txBox="1"/>
          <p:nvPr/>
        </p:nvSpPr>
        <p:spPr>
          <a:xfrm>
            <a:off x="6902450" y="3703320"/>
            <a:ext cx="1356995" cy="275590"/>
          </a:xfrm>
          <a:prstGeom prst="rect">
            <a:avLst/>
          </a:prstGeom>
          <a:noFill/>
        </p:spPr>
        <p:txBody>
          <a:bodyPr wrap="none" rtlCol="0">
            <a:spAutoFit/>
          </a:bodyPr>
          <a:p>
            <a:r>
              <a:rPr lang="pt-PT" altLang="en-US" sz="1200" b="1">
                <a:solidFill>
                  <a:schemeClr val="bg1"/>
                </a:solidFill>
              </a:rPr>
              <a:t>Generative AI</a:t>
            </a:r>
            <a:endParaRPr lang="pt-PT" altLang="en-US" sz="1200" b="1">
              <a:solidFill>
                <a:schemeClr val="bg1"/>
              </a:solidFill>
            </a:endParaRPr>
          </a:p>
        </p:txBody>
      </p:sp>
      <p:pic>
        <p:nvPicPr>
          <p:cNvPr id="22" name="object 4"/>
          <p:cNvPicPr/>
          <p:nvPr/>
        </p:nvPicPr>
        <p:blipFill>
          <a:blip r:embed="rId1" cstate="print"/>
          <a:stretch>
            <a:fillRect/>
          </a:stretch>
        </p:blipFill>
        <p:spPr>
          <a:xfrm>
            <a:off x="14667510" y="8707284"/>
            <a:ext cx="2073235" cy="774845"/>
          </a:xfrm>
          <a:prstGeom prst="rect">
            <a:avLst/>
          </a:prstGeom>
        </p:spPr>
      </p:pic>
      <p:pic>
        <p:nvPicPr>
          <p:cNvPr id="23" name="object 4"/>
          <p:cNvPicPr/>
          <p:nvPr/>
        </p:nvPicPr>
        <p:blipFill>
          <a:blip r:embed="rId1" cstate="print"/>
          <a:stretch>
            <a:fillRect/>
          </a:stretch>
        </p:blipFill>
        <p:spPr>
          <a:xfrm>
            <a:off x="14794510" y="8834284"/>
            <a:ext cx="2073235" cy="774845"/>
          </a:xfrm>
          <a:prstGeom prst="rect">
            <a:avLst/>
          </a:prstGeom>
        </p:spPr>
      </p:pic>
      <p:pic>
        <p:nvPicPr>
          <p:cNvPr id="24" name="object 3"/>
          <p:cNvPicPr/>
          <p:nvPr/>
        </p:nvPicPr>
        <p:blipFill>
          <a:blip r:embed="rId2" cstate="print"/>
          <a:stretch>
            <a:fillRect/>
          </a:stretch>
        </p:blipFill>
        <p:spPr>
          <a:xfrm>
            <a:off x="15018286" y="6474001"/>
            <a:ext cx="1350744" cy="1350744"/>
          </a:xfrm>
          <a:prstGeom prst="rect">
            <a:avLst/>
          </a:prstGeom>
        </p:spPr>
      </p:pic>
      <p:cxnSp>
        <p:nvCxnSpPr>
          <p:cNvPr id="25" name="Straight Arrow Connector 24"/>
          <p:cNvCxnSpPr>
            <a:stCxn id="4" idx="3"/>
          </p:cNvCxnSpPr>
          <p:nvPr/>
        </p:nvCxnSpPr>
        <p:spPr>
          <a:xfrm>
            <a:off x="9895840" y="3629025"/>
            <a:ext cx="676910" cy="0"/>
          </a:xfrm>
          <a:prstGeom prst="straightConnector1">
            <a:avLst/>
          </a:prstGeom>
          <a:ln w="34925">
            <a:solidFill>
              <a:srgbClr val="D34BD9"/>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10431145" y="3978910"/>
            <a:ext cx="1506220" cy="585470"/>
          </a:xfrm>
          <a:prstGeom prst="rect">
            <a:avLst/>
          </a:prstGeom>
        </p:spPr>
      </p:pic>
      <p:pic>
        <p:nvPicPr>
          <p:cNvPr id="38" name="Picture 37"/>
          <p:cNvPicPr>
            <a:picLocks noChangeAspect="1"/>
          </p:cNvPicPr>
          <p:nvPr/>
        </p:nvPicPr>
        <p:blipFill>
          <a:blip r:embed="rId4"/>
          <a:stretch>
            <a:fillRect/>
          </a:stretch>
        </p:blipFill>
        <p:spPr>
          <a:xfrm>
            <a:off x="10783570" y="2664460"/>
            <a:ext cx="666115" cy="75819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8615" y="292100"/>
            <a:ext cx="11164570" cy="2671445"/>
          </a:xfrm>
          <a:prstGeom prst="rect">
            <a:avLst/>
          </a:prstGeom>
        </p:spPr>
      </p:pic>
      <p:pic>
        <p:nvPicPr>
          <p:cNvPr id="4" name="Picture 3"/>
          <p:cNvPicPr>
            <a:picLocks noChangeAspect="1"/>
          </p:cNvPicPr>
          <p:nvPr/>
        </p:nvPicPr>
        <p:blipFill>
          <a:blip r:embed="rId2"/>
          <a:stretch>
            <a:fillRect/>
          </a:stretch>
        </p:blipFill>
        <p:spPr>
          <a:xfrm>
            <a:off x="439420" y="3111500"/>
            <a:ext cx="2676525" cy="3352800"/>
          </a:xfrm>
          <a:prstGeom prst="rect">
            <a:avLst/>
          </a:prstGeom>
        </p:spPr>
      </p:pic>
      <p:sp>
        <p:nvSpPr>
          <p:cNvPr id="2" name="Rectangles 1"/>
          <p:cNvSpPr/>
          <p:nvPr/>
        </p:nvSpPr>
        <p:spPr>
          <a:xfrm>
            <a:off x="439420" y="5100955"/>
            <a:ext cx="2191385" cy="5194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8752840" y="1377950"/>
            <a:ext cx="1732280" cy="3695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0380345" y="126682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0494645" y="137858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2630805" y="506476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2745105" y="517652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654810" y="382270"/>
            <a:ext cx="10252710" cy="5838190"/>
          </a:xfrm>
          <a:prstGeom prst="rect">
            <a:avLst/>
          </a:prstGeom>
        </p:spPr>
      </p:pic>
      <p:sp>
        <p:nvSpPr>
          <p:cNvPr id="3" name="Rectangles 2"/>
          <p:cNvSpPr/>
          <p:nvPr/>
        </p:nvSpPr>
        <p:spPr>
          <a:xfrm>
            <a:off x="1835785" y="1344930"/>
            <a:ext cx="2191385" cy="5194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7052945" y="2939415"/>
            <a:ext cx="1466850" cy="32937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10440670" y="2870835"/>
            <a:ext cx="1466850" cy="32937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1898015" y="2924810"/>
            <a:ext cx="1466850" cy="13957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4027170" y="127254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4141470" y="138430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1" name="Oval 10"/>
          <p:cNvSpPr/>
          <p:nvPr/>
        </p:nvSpPr>
        <p:spPr>
          <a:xfrm>
            <a:off x="3292475" y="313309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406775" y="324485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3" name="Oval 12"/>
          <p:cNvSpPr/>
          <p:nvPr/>
        </p:nvSpPr>
        <p:spPr>
          <a:xfrm>
            <a:off x="8437245" y="271716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8551545" y="282892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5" name="Oval 14"/>
          <p:cNvSpPr/>
          <p:nvPr/>
        </p:nvSpPr>
        <p:spPr>
          <a:xfrm>
            <a:off x="10085070" y="265303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0199370" y="276479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883785" y="130810"/>
            <a:ext cx="7074535" cy="6550660"/>
          </a:xfrm>
          <a:prstGeom prst="rect">
            <a:avLst/>
          </a:prstGeom>
        </p:spPr>
      </p:pic>
      <p:sp>
        <p:nvSpPr>
          <p:cNvPr id="4" name="Rectangles 3"/>
          <p:cNvSpPr/>
          <p:nvPr/>
        </p:nvSpPr>
        <p:spPr>
          <a:xfrm>
            <a:off x="5373370" y="4072890"/>
            <a:ext cx="4879340" cy="6800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437505" y="5492750"/>
            <a:ext cx="4879340" cy="9632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0316845" y="416115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0431145" y="427291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5" name="Oval 4"/>
          <p:cNvSpPr/>
          <p:nvPr/>
        </p:nvSpPr>
        <p:spPr>
          <a:xfrm>
            <a:off x="10252710" y="557911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0367010" y="569087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pic>
        <p:nvPicPr>
          <p:cNvPr id="10" name="Picture 9"/>
          <p:cNvPicPr>
            <a:picLocks noChangeAspect="1"/>
          </p:cNvPicPr>
          <p:nvPr/>
        </p:nvPicPr>
        <p:blipFill>
          <a:blip r:embed="rId2"/>
          <a:stretch>
            <a:fillRect/>
          </a:stretch>
        </p:blipFill>
        <p:spPr>
          <a:xfrm>
            <a:off x="250825" y="803910"/>
            <a:ext cx="4286250" cy="428625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320925" y="332105"/>
            <a:ext cx="9156700" cy="5914390"/>
          </a:xfrm>
          <a:prstGeom prst="rect">
            <a:avLst/>
          </a:prstGeom>
        </p:spPr>
      </p:pic>
      <p:sp>
        <p:nvSpPr>
          <p:cNvPr id="4" name="Rectangles 3"/>
          <p:cNvSpPr/>
          <p:nvPr/>
        </p:nvSpPr>
        <p:spPr>
          <a:xfrm>
            <a:off x="2968625" y="1753235"/>
            <a:ext cx="4879340" cy="774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7912100" y="186182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026400" y="19735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Rectangles 3"/>
          <p:cNvSpPr/>
          <p:nvPr/>
        </p:nvSpPr>
        <p:spPr>
          <a:xfrm>
            <a:off x="4449445" y="2110105"/>
            <a:ext cx="7405370" cy="15290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283315" y="208534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1397615" y="219710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2" name="Rectangles 1"/>
          <p:cNvSpPr/>
          <p:nvPr/>
        </p:nvSpPr>
        <p:spPr>
          <a:xfrm>
            <a:off x="880110" y="1973580"/>
            <a:ext cx="2717165" cy="3817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val 2"/>
          <p:cNvSpPr/>
          <p:nvPr/>
        </p:nvSpPr>
        <p:spPr>
          <a:xfrm>
            <a:off x="3040380" y="197358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154680" y="208534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Rectangles 3"/>
          <p:cNvSpPr/>
          <p:nvPr/>
        </p:nvSpPr>
        <p:spPr>
          <a:xfrm>
            <a:off x="3693160" y="2110105"/>
            <a:ext cx="8161655" cy="19062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283315" y="208534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1397615" y="219710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Rectangles 3"/>
          <p:cNvSpPr/>
          <p:nvPr/>
        </p:nvSpPr>
        <p:spPr>
          <a:xfrm>
            <a:off x="3566795" y="546100"/>
            <a:ext cx="8161655" cy="63119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156950" y="97218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1271250" y="108394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2" name="Rectangles 1"/>
          <p:cNvSpPr/>
          <p:nvPr/>
        </p:nvSpPr>
        <p:spPr>
          <a:xfrm>
            <a:off x="847725" y="2710180"/>
            <a:ext cx="2188845" cy="11455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dirty="0">
                <a:solidFill>
                  <a:schemeClr val="bg1"/>
                </a:solidFill>
              </a:rPr>
              <a:t>Getting started</a:t>
            </a:r>
            <a:endParaRPr lang="en-US" dirty="0">
              <a:solidFill>
                <a:schemeClr val="bg1"/>
              </a:solidFill>
            </a:endParaRPr>
          </a:p>
        </p:txBody>
      </p:sp>
      <p:sp>
        <p:nvSpPr>
          <p:cNvPr id="2" name="Rectangle: Rounded Corners 1"/>
          <p:cNvSpPr/>
          <p:nvPr/>
        </p:nvSpPr>
        <p:spPr>
          <a:xfrm>
            <a:off x="595086"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4" name="Rectangle: Rounded Corners 3"/>
          <p:cNvSpPr/>
          <p:nvPr/>
        </p:nvSpPr>
        <p:spPr>
          <a:xfrm>
            <a:off x="4317648"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5" name="Rectangle: Rounded Corners 4"/>
          <p:cNvSpPr/>
          <p:nvPr/>
        </p:nvSpPr>
        <p:spPr>
          <a:xfrm>
            <a:off x="7989203"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16" name="TextBox 15"/>
          <p:cNvSpPr txBox="1"/>
          <p:nvPr/>
        </p:nvSpPr>
        <p:spPr>
          <a:xfrm flipH="1">
            <a:off x="822518" y="4612520"/>
            <a:ext cx="3101840" cy="645160"/>
          </a:xfrm>
          <a:prstGeom prst="rect">
            <a:avLst/>
          </a:prstGeom>
          <a:noFill/>
        </p:spPr>
        <p:txBody>
          <a:bodyPr wrap="square" lIns="0" rIns="0" rtlCol="0">
            <a:spAutoFit/>
          </a:bodyPr>
          <a:lstStyle/>
          <a:p>
            <a:pPr algn="ctr"/>
            <a:r>
              <a:rPr lang="en-US" b="1" dirty="0"/>
              <a:t>Get started with </a:t>
            </a:r>
            <a:br>
              <a:rPr lang="en-US" b="1" dirty="0"/>
            </a:br>
            <a:r>
              <a:rPr lang="en-US" b="1" dirty="0"/>
              <a:t>Amazon Bedrock </a:t>
            </a:r>
            <a:endParaRPr lang="en-US" b="1" dirty="0"/>
          </a:p>
        </p:txBody>
      </p:sp>
      <p:sp>
        <p:nvSpPr>
          <p:cNvPr id="14" name="TextBox 13"/>
          <p:cNvSpPr txBox="1"/>
          <p:nvPr/>
        </p:nvSpPr>
        <p:spPr>
          <a:xfrm flipH="1">
            <a:off x="4545080" y="4612520"/>
            <a:ext cx="3101840" cy="645160"/>
          </a:xfrm>
          <a:prstGeom prst="rect">
            <a:avLst/>
          </a:prstGeom>
          <a:noFill/>
        </p:spPr>
        <p:txBody>
          <a:bodyPr wrap="square" lIns="0" rIns="0" rtlCol="0">
            <a:spAutoFit/>
          </a:bodyPr>
          <a:lstStyle/>
          <a:p>
            <a:pPr algn="ctr"/>
            <a:r>
              <a:rPr lang="en-US" b="1" dirty="0"/>
              <a:t>Discover features with </a:t>
            </a:r>
            <a:br>
              <a:rPr lang="en-US" b="1" dirty="0"/>
            </a:br>
            <a:r>
              <a:rPr lang="en-US" b="1" dirty="0"/>
              <a:t>a step-by-step tutorial</a:t>
            </a:r>
            <a:endParaRPr lang="en-US" b="1" dirty="0"/>
          </a:p>
        </p:txBody>
      </p:sp>
      <p:sp>
        <p:nvSpPr>
          <p:cNvPr id="15" name="TextBox 14"/>
          <p:cNvSpPr txBox="1"/>
          <p:nvPr/>
        </p:nvSpPr>
        <p:spPr>
          <a:xfrm flipH="1">
            <a:off x="8216635" y="4612520"/>
            <a:ext cx="3101840" cy="645160"/>
          </a:xfrm>
          <a:prstGeom prst="rect">
            <a:avLst/>
          </a:prstGeom>
          <a:noFill/>
        </p:spPr>
        <p:txBody>
          <a:bodyPr wrap="square" lIns="0" rIns="0" rtlCol="0">
            <a:spAutoFit/>
          </a:bodyPr>
          <a:lstStyle/>
          <a:p>
            <a:pPr algn="ctr"/>
            <a:r>
              <a:rPr lang="en-US" b="1" dirty="0"/>
              <a:t>Dive deep with a </a:t>
            </a:r>
            <a:endParaRPr lang="en-US" b="1" dirty="0"/>
          </a:p>
          <a:p>
            <a:pPr algn="ctr"/>
            <a:r>
              <a:rPr lang="en-US" b="1" dirty="0"/>
              <a:t>hands-on workshop</a:t>
            </a:r>
            <a:endParaRPr lang="en-US" b="1" dirty="0"/>
          </a:p>
        </p:txBody>
      </p:sp>
      <p:pic>
        <p:nvPicPr>
          <p:cNvPr id="10" name="Graphic 9"/>
          <p:cNvPicPr>
            <a:picLocks noChangeAspect="1"/>
          </p:cNvPicPr>
          <p:nvPr/>
        </p:nvPicPr>
        <p:blipFill>
          <a:blip r:embed="rId1">
            <a:extLst>
              <a:ext uri="{28A0092B-C50C-407E-A947-70E740481C1C}">
                <a14:useLocalDpi xmlns:a14="http://schemas.microsoft.com/office/drawing/2010/main" val="0"/>
              </a:ext>
            </a:extLst>
          </a:blip>
          <a:srcRect l="49" r="49"/>
          <a:stretch>
            <a:fillRect/>
          </a:stretch>
        </p:blipFill>
        <p:spPr>
          <a:xfrm>
            <a:off x="5095219" y="2053058"/>
            <a:ext cx="2161923" cy="2164055"/>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814" y="2188462"/>
            <a:ext cx="1893027" cy="1893027"/>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935" y="2179035"/>
            <a:ext cx="1937824" cy="193782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sz="3200" dirty="0">
                <a:solidFill>
                  <a:schemeClr val="bg1"/>
                </a:solidFill>
              </a:rPr>
              <a:t>GenAI Roadshow - Virtual</a:t>
            </a:r>
            <a:endParaRPr lang="en-US" sz="3200" dirty="0">
              <a:solidFill>
                <a:schemeClr val="bg1"/>
              </a:solidFill>
            </a:endParaRPr>
          </a:p>
        </p:txBody>
      </p:sp>
      <p:pic>
        <p:nvPicPr>
          <p:cNvPr id="3" name="Picture 2"/>
          <p:cNvPicPr>
            <a:picLocks noChangeAspect="1"/>
          </p:cNvPicPr>
          <p:nvPr/>
        </p:nvPicPr>
        <p:blipFill>
          <a:blip r:embed="rId1"/>
          <a:stretch>
            <a:fillRect/>
          </a:stretch>
        </p:blipFill>
        <p:spPr>
          <a:xfrm>
            <a:off x="7985760" y="1622425"/>
            <a:ext cx="3315335" cy="3356610"/>
          </a:xfrm>
          <a:prstGeom prst="rect">
            <a:avLst/>
          </a:prstGeom>
        </p:spPr>
      </p:pic>
      <p:pic>
        <p:nvPicPr>
          <p:cNvPr id="4" name="Picture 3"/>
          <p:cNvPicPr>
            <a:picLocks noChangeAspect="1"/>
          </p:cNvPicPr>
          <p:nvPr/>
        </p:nvPicPr>
        <p:blipFill>
          <a:blip r:embed="rId2"/>
          <a:stretch>
            <a:fillRect/>
          </a:stretch>
        </p:blipFill>
        <p:spPr>
          <a:xfrm>
            <a:off x="609600" y="1637665"/>
            <a:ext cx="7105650" cy="33439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19273</Words>
  <Application>WPS Presentation</Application>
  <PresentationFormat>Widescreen</PresentationFormat>
  <Paragraphs>1011</Paragraphs>
  <Slides>104</Slides>
  <Notes>0</Notes>
  <HiddenSlides>0</HiddenSlides>
  <MMClips>0</MMClips>
  <ScaleCrop>false</ScaleCrop>
  <HeadingPairs>
    <vt:vector size="6" baseType="variant">
      <vt:variant>
        <vt:lpstr>已用的字体</vt:lpstr>
      </vt:variant>
      <vt:variant>
        <vt:i4>35</vt:i4>
      </vt:variant>
      <vt:variant>
        <vt:lpstr>主题</vt:lpstr>
      </vt:variant>
      <vt:variant>
        <vt:i4>1</vt:i4>
      </vt:variant>
      <vt:variant>
        <vt:lpstr>幻灯片标题</vt:lpstr>
      </vt:variant>
      <vt:variant>
        <vt:i4>104</vt:i4>
      </vt:variant>
    </vt:vector>
  </HeadingPairs>
  <TitlesOfParts>
    <vt:vector size="140" baseType="lpstr">
      <vt:lpstr>Arial</vt:lpstr>
      <vt:lpstr>SimSun</vt:lpstr>
      <vt:lpstr>Wingdings</vt:lpstr>
      <vt:lpstr>Nimbus Roman No9 L</vt:lpstr>
      <vt:lpstr>Amazon Ember Light</vt:lpstr>
      <vt:lpstr>FreeSans</vt:lpstr>
      <vt:lpstr>Amazon Ember Heavy</vt:lpstr>
      <vt:lpstr>Garuda</vt:lpstr>
      <vt:lpstr>Amazon Ember</vt:lpstr>
      <vt:lpstr>Gubbi</vt:lpstr>
      <vt:lpstr>Amazon Ember</vt:lpstr>
      <vt:lpstr>Cooper Black</vt:lpstr>
      <vt:lpstr>Swiss921 BT</vt:lpstr>
      <vt:lpstr>Inter Light</vt:lpstr>
      <vt:lpstr>Open Sans Condensed</vt:lpstr>
      <vt:lpstr>Calibri Light</vt:lpstr>
      <vt:lpstr>DejaVu Sans</vt:lpstr>
      <vt:lpstr>Calibri</vt:lpstr>
      <vt:lpstr>Microsoft YaHei</vt:lpstr>
      <vt:lpstr>Droid Sans Fallback</vt:lpstr>
      <vt:lpstr>Arial Unicode MS</vt:lpstr>
      <vt:lpstr>Khmer OS</vt:lpstr>
      <vt:lpstr>Lucida Console</vt:lpstr>
      <vt:lpstr>Courier New</vt:lpstr>
      <vt:lpstr>Courier New</vt:lpstr>
      <vt:lpstr>SimSun</vt:lpstr>
      <vt:lpstr>Arial MT</vt:lpstr>
      <vt:lpstr>Amazon Ember Display</vt:lpstr>
      <vt:lpstr>Amazon Ember Mono</vt:lpstr>
      <vt:lpstr>Amazon Ember Duospace</vt:lpstr>
      <vt:lpstr>Noto Sans Mono</vt:lpstr>
      <vt:lpstr>Amazon Ember Display Light</vt:lpstr>
      <vt:lpstr>Amazon Ember Display Heavy</vt:lpstr>
      <vt:lpstr>Amazon Ember Display</vt:lpstr>
      <vt:lpstr>OpenSymbol</vt:lpstr>
      <vt:lpstr>Office Theme</vt:lpstr>
      <vt:lpstr>Artificial Intelligence Integration: Using Spring AI with OpenAI (ChatGPT) and AWS Bedrock to Deliver Efficient APIs</vt:lpstr>
      <vt:lpstr>Integração de inteligência artificial: usando Spring AI com OpenAI (ChatGPT) e AWS Bedrock para fornecer APIs eficientes</vt:lpstr>
      <vt:lpstr>PowerPoint 演示文稿</vt:lpstr>
      <vt:lpstr>PowerPoint 演示文稿</vt:lpstr>
      <vt:lpstr>Generative AI</vt:lpstr>
      <vt:lpstr>PowerPoint 演示文稿</vt:lpstr>
      <vt:lpstr>PowerPoint 演示文稿</vt:lpstr>
      <vt:lpstr>PowerPoint 演示文稿</vt:lpstr>
      <vt:lpstr>PowerPoint 演示文稿</vt:lpstr>
      <vt:lpstr>PowerPoint 演示文稿</vt:lpstr>
      <vt:lpstr>What is machine Learning?</vt:lpstr>
      <vt:lpstr>Use Cases</vt:lpstr>
      <vt:lpstr>Deep Learning</vt:lpstr>
      <vt:lpstr>Artificial Neural Network</vt:lpstr>
      <vt:lpstr>PowerPoint 演示文稿</vt:lpstr>
      <vt:lpstr>Large Language Models (LLM)</vt:lpstr>
      <vt:lpstr>Large Language Models So what are LLMs</vt:lpstr>
      <vt:lpstr>Describe your qualities to me explaining to a developer ?</vt:lpstr>
      <vt:lpstr>Attention is all you need</vt:lpstr>
      <vt:lpstr>Attention is all you need</vt:lpstr>
      <vt:lpstr>WHAT ARE AI MODELS?</vt:lpstr>
      <vt:lpstr>As Artificial Intelligence (AI) models become more important and widespread in almost every sector, it is increasingly important for businesses to understand how these artificial intelligence models work and the potential implications of using them. </vt:lpstr>
      <vt:lpstr>PowerPoint 演示文稿</vt:lpstr>
      <vt:lpstr>PowerPoint 演示文稿</vt:lpstr>
      <vt:lpstr>PowerPoint 演示文稿</vt:lpstr>
      <vt:lpstr>Spring AI AI for Spring Developers</vt:lpstr>
      <vt:lpstr>Spring AI AI for Spring Developers</vt:lpstr>
      <vt:lpstr>Spring AI API The Spring AI API covers a wide range of functionalities</vt:lpstr>
      <vt:lpstr>Chat Model Give it some text, get some text back</vt:lpstr>
      <vt:lpstr>Text-to-Image Models Give it some text, get an image back</vt:lpstr>
      <vt:lpstr>Give it some audio, get some text back</vt:lpstr>
      <vt:lpstr>Portable API across Vector Store providers</vt:lpstr>
      <vt:lpstr>PowerPoint 演示文稿</vt:lpstr>
      <vt:lpstr>PowerPoint 演示文稿</vt:lpstr>
      <vt:lpstr>Effective Communication</vt:lpstr>
      <vt:lpstr>PowerPoint 演示文稿</vt:lpstr>
      <vt:lpstr>PowerPoint 演示文稿</vt:lpstr>
      <vt:lpstr>Roles</vt:lpstr>
      <vt:lpstr>Structured output</vt:lpstr>
      <vt:lpstr>Challenges with handling the response</vt:lpstr>
      <vt:lpstr>PowerPoint 演示文稿</vt:lpstr>
      <vt:lpstr>AI Application Architecture - RAG</vt:lpstr>
      <vt:lpstr>Conceptual Flow of using RAG with LLMs</vt:lpstr>
      <vt:lpstr>Not just for text search</vt:lpstr>
      <vt:lpstr>PowerPoint 演示文稿</vt:lpstr>
      <vt:lpstr>The web is  stateless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ARE AI TOKENS?</vt:lpstr>
      <vt:lpstr>https://platform.openai.com/tokenizer</vt:lpstr>
      <vt:lpstr>PowerPoint 演示文稿</vt:lpstr>
      <vt:lpstr>PowerPoint 演示文稿</vt:lpstr>
      <vt:lpstr>PowerPoint 演示文稿</vt:lpstr>
      <vt:lpstr>PowerPoint 演示文稿</vt:lpstr>
      <vt:lpstr>PowerPoint 演示文稿</vt:lpstr>
      <vt:lpstr>PowerPoint 演示文稿</vt:lpstr>
      <vt:lpstr>Architecture  AWS Bedrock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spring.application.name=hello-spring-ai  spring.ai.openai.api-key=YOUR_KEY_HERE  spring.ai.openai.chat.options.model=gpt-4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1067</cp:revision>
  <dcterms:created xsi:type="dcterms:W3CDTF">2024-09-21T00:57:42Z</dcterms:created>
  <dcterms:modified xsi:type="dcterms:W3CDTF">2024-09-21T00:57:42Z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1033-11.1.0.11723</vt:lpwstr>
  </property>
  <property fmtid="{D5CDD505-2E9C-101B-9397-08002B2CF9AE}" pid="3" name="ICV">
    <vt:lpwstr/>
  </property>
</Properties>
</file>